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sldIdLst>
    <p:sldId id="256" r:id="rId2"/>
    <p:sldId id="265" r:id="rId3"/>
    <p:sldId id="272" r:id="rId4"/>
    <p:sldId id="273" r:id="rId5"/>
    <p:sldId id="271" r:id="rId6"/>
    <p:sldId id="270" r:id="rId7"/>
    <p:sldId id="266" r:id="rId8"/>
    <p:sldId id="263" r:id="rId9"/>
    <p:sldId id="258" r:id="rId10"/>
    <p:sldId id="269" r:id="rId11"/>
    <p:sldId id="264" r:id="rId12"/>
    <p:sldId id="267" r:id="rId13"/>
    <p:sldId id="268" r:id="rId14"/>
    <p:sldId id="274" r:id="rId15"/>
    <p:sldId id="275" r:id="rId16"/>
    <p:sldId id="282" r:id="rId17"/>
    <p:sldId id="283" r:id="rId18"/>
    <p:sldId id="326" r:id="rId19"/>
    <p:sldId id="284" r:id="rId20"/>
    <p:sldId id="285" r:id="rId21"/>
    <p:sldId id="276" r:id="rId22"/>
    <p:sldId id="277" r:id="rId23"/>
    <p:sldId id="278" r:id="rId24"/>
    <p:sldId id="279" r:id="rId25"/>
    <p:sldId id="280" r:id="rId26"/>
    <p:sldId id="345" r:id="rId27"/>
    <p:sldId id="346" r:id="rId28"/>
    <p:sldId id="347" r:id="rId29"/>
    <p:sldId id="348" r:id="rId30"/>
    <p:sldId id="357" r:id="rId31"/>
    <p:sldId id="358" r:id="rId32"/>
    <p:sldId id="359" r:id="rId33"/>
    <p:sldId id="360" r:id="rId34"/>
    <p:sldId id="361" r:id="rId35"/>
    <p:sldId id="349" r:id="rId36"/>
    <p:sldId id="344" r:id="rId37"/>
    <p:sldId id="350" r:id="rId38"/>
    <p:sldId id="351" r:id="rId39"/>
    <p:sldId id="352" r:id="rId40"/>
    <p:sldId id="353" r:id="rId41"/>
    <p:sldId id="354" r:id="rId42"/>
    <p:sldId id="355" r:id="rId43"/>
    <p:sldId id="362" r:id="rId44"/>
    <p:sldId id="363" r:id="rId45"/>
    <p:sldId id="364" r:id="rId46"/>
    <p:sldId id="365" r:id="rId47"/>
    <p:sldId id="366" r:id="rId48"/>
    <p:sldId id="367" r:id="rId49"/>
    <p:sldId id="378" r:id="rId50"/>
    <p:sldId id="368" r:id="rId51"/>
    <p:sldId id="372" r:id="rId52"/>
    <p:sldId id="373" r:id="rId53"/>
    <p:sldId id="374" r:id="rId54"/>
    <p:sldId id="383" r:id="rId55"/>
    <p:sldId id="379" r:id="rId56"/>
    <p:sldId id="380" r:id="rId57"/>
    <p:sldId id="381" r:id="rId58"/>
    <p:sldId id="382" r:id="rId59"/>
    <p:sldId id="375" r:id="rId60"/>
    <p:sldId id="376" r:id="rId61"/>
    <p:sldId id="377" r:id="rId62"/>
    <p:sldId id="369" r:id="rId63"/>
    <p:sldId id="370" r:id="rId64"/>
    <p:sldId id="371" r:id="rId65"/>
    <p:sldId id="356" r:id="rId66"/>
    <p:sldId id="281" r:id="rId6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BA6BD8-84BE-41F4-9167-A30ED849149C}" v="6" dt="2023-12-07T15:16:28.0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CC3E85-5E5B-4F1B-83EE-4307D31DD846}" type="datetimeFigureOut">
              <a:rPr lang="en-IN" smtClean="0"/>
              <a:t>17-01-2024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E89580-6444-4CC6-8972-787EECCF5F06}" type="slidenum">
              <a:rPr lang="en-IN" smtClean="0"/>
              <a:t>‹#›</a:t>
            </a:fld>
            <a:endParaRPr lang="en-IN"/>
          </a:p>
        </p:txBody>
      </p:sp>
    </p:spTree>
    <p:extLst>
      <p:ext uri="{BB962C8B-B14F-4D97-AF65-F5344CB8AC3E}">
        <p14:creationId xmlns:p14="http://schemas.microsoft.com/office/powerpoint/2010/main" val="80773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8A5299-3AA9-6D44-80B2-84294E61DE1F}" type="slidenum">
              <a:rPr lang="en-US" smtClean="0"/>
              <a:t>18</a:t>
            </a:fld>
            <a:endParaRPr lang="en-US" dirty="0"/>
          </a:p>
        </p:txBody>
      </p:sp>
    </p:spTree>
    <p:extLst>
      <p:ext uri="{BB962C8B-B14F-4D97-AF65-F5344CB8AC3E}">
        <p14:creationId xmlns:p14="http://schemas.microsoft.com/office/powerpoint/2010/main" val="1715819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2"/>
        <p:cNvGrpSpPr/>
        <p:nvPr/>
      </p:nvGrpSpPr>
      <p:grpSpPr>
        <a:xfrm>
          <a:off x="0" y="0"/>
          <a:ext cx="0" cy="0"/>
          <a:chOff x="0" y="0"/>
          <a:chExt cx="0" cy="0"/>
        </a:xfrm>
      </p:grpSpPr>
      <p:sp>
        <p:nvSpPr>
          <p:cNvPr id="913" name="Google Shape;91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4" name="Google Shape;91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44335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4CDDB-1739-AAC4-03E6-4976772359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62A94FB-0469-59A0-8475-6C3C30FA6F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675E477-9331-9001-B1D7-0E438A2F5796}"/>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2984C6B8-B7DF-B0C2-66BE-E01A10BE59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BAA2AAB-50E8-B7F4-02C8-99C9BF65CC34}"/>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3947311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888CE-77E6-97C0-6DAD-91CD2D88466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7477238-C2CD-A8CF-5B0D-55864C0208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B5C31C-5B22-F64A-1EB3-3B80077AE231}"/>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8D90D7AF-70C7-8DD8-2873-83C7789ACD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515CF6-93A8-8504-7AAF-4A39880CC780}"/>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625824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B7C9FF1-5F7E-05BC-2E09-913235A758F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217EB8-C030-12BD-76E4-EB3AAC6C96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5AA220-9C41-6932-8812-21A96CF1DBA5}"/>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6DBB33FD-EF82-0558-8ECA-CE93D2A6B5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15A6F07-FACB-8396-1575-1108383142ED}"/>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3614483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77B30-9BF9-2B4C-AC94-9AD9E4105F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41BC03F-105E-177D-C59A-CCC040BCED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A7DAA9-691C-8FF3-C682-595DC001AC0C}"/>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24CD3E0E-801C-A642-E411-DD666F30B0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9E7113-E287-396C-F905-04BA57AC78FE}"/>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2588574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B48DE-5ABE-4A87-D746-0B4C9908D6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04EFEFD-0845-A664-1740-62826CD135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4D1C70C-1466-E0C3-5AE1-460C1E59DDB5}"/>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8B0E472B-105B-7FDE-E00C-B6063038AD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E2E335B-B98A-1264-86F2-16CD56EEF36E}"/>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1048240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BCD63-A747-72A2-1E19-9E895C17C5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A37794F-111D-F145-6561-E71BD3E9FA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9D90EDD-0EF4-F688-6A50-340D0BF108B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34DAE1D-77D8-52DB-8A77-A1EF9B8F5ACE}"/>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6" name="Footer Placeholder 5">
            <a:extLst>
              <a:ext uri="{FF2B5EF4-FFF2-40B4-BE49-F238E27FC236}">
                <a16:creationId xmlns:a16="http://schemas.microsoft.com/office/drawing/2014/main" id="{9522FA55-17CE-8206-8A79-55ABFA848B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D7B64A1-C287-8EEA-684A-71C0DE50A05F}"/>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2923342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E62C0-0D2F-250B-5D3C-936BE708C10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5701537-1B6F-E814-A718-A7B46DBE56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A56C71-3DC1-0C27-774B-675D327876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3B58E3D-40FD-9E2A-448F-E20BFB6F15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8CD7C6-74A3-3BB9-8B55-0E227B9DAF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A6E20B9-1F0F-A8E6-9569-690610D20D12}"/>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8" name="Footer Placeholder 7">
            <a:extLst>
              <a:ext uri="{FF2B5EF4-FFF2-40B4-BE49-F238E27FC236}">
                <a16:creationId xmlns:a16="http://schemas.microsoft.com/office/drawing/2014/main" id="{3340EC93-A685-7F57-8FD2-A5B91348B4C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718F187-431C-F9E0-9B57-87720BC6B8F2}"/>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4114741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0FD41-2279-D942-C7FD-4F89CF1CACA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0EF6542-502A-96AF-787D-D20F89631A11}"/>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4" name="Footer Placeholder 3">
            <a:extLst>
              <a:ext uri="{FF2B5EF4-FFF2-40B4-BE49-F238E27FC236}">
                <a16:creationId xmlns:a16="http://schemas.microsoft.com/office/drawing/2014/main" id="{4261ED1E-77DD-1FE5-F475-29777767877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4CA0645-AE9F-90B9-C9DC-7C422DDF871F}"/>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1683947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A4CA92-6F18-E4CA-AE02-649BCAE326C4}"/>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3" name="Footer Placeholder 2">
            <a:extLst>
              <a:ext uri="{FF2B5EF4-FFF2-40B4-BE49-F238E27FC236}">
                <a16:creationId xmlns:a16="http://schemas.microsoft.com/office/drawing/2014/main" id="{A9B30B4F-7396-ABD0-47FA-5305157C997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7483B93-EC6A-2194-5834-5A18FCAC1763}"/>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3668808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A9C5D-E41A-AAC4-8E2A-EDFE8579FF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643E25D-3431-E95D-5B7F-9AABA264DE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5549C31-B826-CBB3-0E77-E9E44C9ABA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0E0013-4419-0DBF-57BC-A5DBECF23C32}"/>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6" name="Footer Placeholder 5">
            <a:extLst>
              <a:ext uri="{FF2B5EF4-FFF2-40B4-BE49-F238E27FC236}">
                <a16:creationId xmlns:a16="http://schemas.microsoft.com/office/drawing/2014/main" id="{E66859F5-348F-4E74-59D9-2DAEAB5FD7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EA3B21-F30F-E8AB-EF00-AC46AF039E45}"/>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29716233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64B96-CB64-C70E-266F-10029556FD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F4C5CDD-7100-FEB2-D587-A7ACBD2AC4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FC20756-AF11-EF39-B315-F87CDBFAA2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7CF13C-8753-BC00-894F-7E997132CD1F}"/>
              </a:ext>
            </a:extLst>
          </p:cNvPr>
          <p:cNvSpPr>
            <a:spLocks noGrp="1"/>
          </p:cNvSpPr>
          <p:nvPr>
            <p:ph type="dt" sz="half" idx="10"/>
          </p:nvPr>
        </p:nvSpPr>
        <p:spPr/>
        <p:txBody>
          <a:bodyPr/>
          <a:lstStyle/>
          <a:p>
            <a:fld id="{6EA50C8D-96E6-48A8-A96C-E303CF0FFB6E}" type="datetimeFigureOut">
              <a:rPr lang="en-IN" smtClean="0"/>
              <a:t>17-01-2024</a:t>
            </a:fld>
            <a:endParaRPr lang="en-IN"/>
          </a:p>
        </p:txBody>
      </p:sp>
      <p:sp>
        <p:nvSpPr>
          <p:cNvPr id="6" name="Footer Placeholder 5">
            <a:extLst>
              <a:ext uri="{FF2B5EF4-FFF2-40B4-BE49-F238E27FC236}">
                <a16:creationId xmlns:a16="http://schemas.microsoft.com/office/drawing/2014/main" id="{F94692B8-620B-B03C-82B5-A15D016EBB7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570ED58-A8F0-BAD8-70C3-E6837A02254E}"/>
              </a:ext>
            </a:extLst>
          </p:cNvPr>
          <p:cNvSpPr>
            <a:spLocks noGrp="1"/>
          </p:cNvSpPr>
          <p:nvPr>
            <p:ph type="sldNum" sz="quarter" idx="12"/>
          </p:nvPr>
        </p:nvSpPr>
        <p:spPr/>
        <p:txBody>
          <a:bodyPr/>
          <a:lstStyle/>
          <a:p>
            <a:fld id="{DCC7A1C1-CA3F-46F7-91FE-E19DD783D6A2}" type="slidenum">
              <a:rPr lang="en-IN" smtClean="0"/>
              <a:t>‹#›</a:t>
            </a:fld>
            <a:endParaRPr lang="en-IN"/>
          </a:p>
        </p:txBody>
      </p:sp>
    </p:spTree>
    <p:extLst>
      <p:ext uri="{BB962C8B-B14F-4D97-AF65-F5344CB8AC3E}">
        <p14:creationId xmlns:p14="http://schemas.microsoft.com/office/powerpoint/2010/main" val="2764172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8EE3A6-E365-B605-39BE-C511A13473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3308D38-F96A-F438-3BEB-CC53314564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A0FDEA-271C-DFEB-A1DC-CC8CF4E259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A50C8D-96E6-48A8-A96C-E303CF0FFB6E}" type="datetimeFigureOut">
              <a:rPr lang="en-IN" smtClean="0"/>
              <a:t>17-01-2024</a:t>
            </a:fld>
            <a:endParaRPr lang="en-IN"/>
          </a:p>
        </p:txBody>
      </p:sp>
      <p:sp>
        <p:nvSpPr>
          <p:cNvPr id="5" name="Footer Placeholder 4">
            <a:extLst>
              <a:ext uri="{FF2B5EF4-FFF2-40B4-BE49-F238E27FC236}">
                <a16:creationId xmlns:a16="http://schemas.microsoft.com/office/drawing/2014/main" id="{E9B1F233-96E5-3226-391E-AE9371B8A0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81F7415-8DB1-EB51-6757-7ADD07803C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C7A1C1-CA3F-46F7-91FE-E19DD783D6A2}" type="slidenum">
              <a:rPr lang="en-IN" smtClean="0"/>
              <a:t>‹#›</a:t>
            </a:fld>
            <a:endParaRPr lang="en-IN"/>
          </a:p>
        </p:txBody>
      </p:sp>
    </p:spTree>
    <p:extLst>
      <p:ext uri="{BB962C8B-B14F-4D97-AF65-F5344CB8AC3E}">
        <p14:creationId xmlns:p14="http://schemas.microsoft.com/office/powerpoint/2010/main" val="23021100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61211-08D2-AA12-78D9-1EC023F6420F}"/>
              </a:ext>
            </a:extLst>
          </p:cNvPr>
          <p:cNvSpPr>
            <a:spLocks noGrp="1"/>
          </p:cNvSpPr>
          <p:nvPr>
            <p:ph type="ctrTitle"/>
          </p:nvPr>
        </p:nvSpPr>
        <p:spPr/>
        <p:txBody>
          <a:bodyPr/>
          <a:lstStyle/>
          <a:p>
            <a:r>
              <a:rPr lang="en-IN" dirty="0"/>
              <a:t>Design Thinking</a:t>
            </a:r>
          </a:p>
        </p:txBody>
      </p:sp>
      <p:sp>
        <p:nvSpPr>
          <p:cNvPr id="3" name="Subtitle 2">
            <a:extLst>
              <a:ext uri="{FF2B5EF4-FFF2-40B4-BE49-F238E27FC236}">
                <a16:creationId xmlns:a16="http://schemas.microsoft.com/office/drawing/2014/main" id="{367919C4-9925-BECA-C43D-EB8E0B21F7BB}"/>
              </a:ext>
            </a:extLst>
          </p:cNvPr>
          <p:cNvSpPr>
            <a:spLocks noGrp="1"/>
          </p:cNvSpPr>
          <p:nvPr>
            <p:ph type="subTitle" idx="1"/>
          </p:nvPr>
        </p:nvSpPr>
        <p:spPr/>
        <p:txBody>
          <a:bodyPr/>
          <a:lstStyle/>
          <a:p>
            <a:endParaRPr lang="en-IN" dirty="0"/>
          </a:p>
        </p:txBody>
      </p:sp>
    </p:spTree>
    <p:extLst>
      <p:ext uri="{BB962C8B-B14F-4D97-AF65-F5344CB8AC3E}">
        <p14:creationId xmlns:p14="http://schemas.microsoft.com/office/powerpoint/2010/main" val="8590509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76CC85-6A41-CCA0-61E4-251DA2DF98CB}"/>
              </a:ext>
            </a:extLst>
          </p:cNvPr>
          <p:cNvPicPr>
            <a:picLocks noChangeAspect="1"/>
          </p:cNvPicPr>
          <p:nvPr/>
        </p:nvPicPr>
        <p:blipFill>
          <a:blip r:embed="rId2"/>
          <a:stretch>
            <a:fillRect/>
          </a:stretch>
        </p:blipFill>
        <p:spPr>
          <a:xfrm>
            <a:off x="-87548" y="0"/>
            <a:ext cx="12279548" cy="6858000"/>
          </a:xfrm>
          <a:prstGeom prst="rect">
            <a:avLst/>
          </a:prstGeom>
        </p:spPr>
      </p:pic>
    </p:spTree>
    <p:extLst>
      <p:ext uri="{BB962C8B-B14F-4D97-AF65-F5344CB8AC3E}">
        <p14:creationId xmlns:p14="http://schemas.microsoft.com/office/powerpoint/2010/main" val="23440563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C795C03-38A1-6D72-51D1-C921E4CCF822}"/>
              </a:ext>
            </a:extLst>
          </p:cNvPr>
          <p:cNvSpPr txBox="1"/>
          <p:nvPr/>
        </p:nvSpPr>
        <p:spPr>
          <a:xfrm>
            <a:off x="418289" y="389106"/>
            <a:ext cx="11332724" cy="646331"/>
          </a:xfrm>
          <a:prstGeom prst="rect">
            <a:avLst/>
          </a:prstGeom>
          <a:noFill/>
        </p:spPr>
        <p:txBody>
          <a:bodyPr wrap="square" rtlCol="0">
            <a:spAutoFit/>
          </a:bodyPr>
          <a:lstStyle/>
          <a:p>
            <a:r>
              <a:rPr lang="en-IN" sz="3600" b="1" dirty="0"/>
              <a:t>Empathize</a:t>
            </a:r>
          </a:p>
        </p:txBody>
      </p:sp>
      <p:sp>
        <p:nvSpPr>
          <p:cNvPr id="3" name="TextBox 2">
            <a:extLst>
              <a:ext uri="{FF2B5EF4-FFF2-40B4-BE49-F238E27FC236}">
                <a16:creationId xmlns:a16="http://schemas.microsoft.com/office/drawing/2014/main" id="{42DA36F3-BF3A-E989-FD8A-8829B69E7B12}"/>
              </a:ext>
            </a:extLst>
          </p:cNvPr>
          <p:cNvSpPr txBox="1"/>
          <p:nvPr/>
        </p:nvSpPr>
        <p:spPr>
          <a:xfrm>
            <a:off x="535021" y="1274323"/>
            <a:ext cx="11001983" cy="4524315"/>
          </a:xfrm>
          <a:prstGeom prst="rect">
            <a:avLst/>
          </a:prstGeom>
          <a:noFill/>
        </p:spPr>
        <p:txBody>
          <a:bodyPr wrap="square" rtlCol="0">
            <a:spAutoFit/>
          </a:bodyPr>
          <a:lstStyle/>
          <a:p>
            <a:r>
              <a:rPr lang="en-IN" sz="2400" dirty="0"/>
              <a:t>Collect Insights</a:t>
            </a:r>
          </a:p>
          <a:p>
            <a:r>
              <a:rPr lang="en-IN" sz="2400" dirty="0"/>
              <a:t>	1. Do research</a:t>
            </a:r>
          </a:p>
          <a:p>
            <a:r>
              <a:rPr lang="en-IN" sz="2400" dirty="0"/>
              <a:t>	2. Interview stakeholders</a:t>
            </a:r>
          </a:p>
          <a:p>
            <a:r>
              <a:rPr lang="en-IN" sz="2400" dirty="0"/>
              <a:t>	3. Immerse yourself</a:t>
            </a:r>
          </a:p>
          <a:p>
            <a:endParaRPr lang="en-IN" sz="2400" dirty="0"/>
          </a:p>
          <a:p>
            <a:endParaRPr lang="en-IN" sz="2400" dirty="0"/>
          </a:p>
          <a:p>
            <a:r>
              <a:rPr lang="en-US" sz="2400" b="0" i="0" dirty="0">
                <a:solidFill>
                  <a:srgbClr val="374151"/>
                </a:solidFill>
                <a:effectLst/>
                <a:latin typeface="Söhne"/>
              </a:rPr>
              <a:t>In the Design Thinking process, the "Empathize" phase is the first step and serves as the foundation for creating innovative solutions to complex problems. During this phase, the primary goal is to deeply understand and empathize with the needs, experiences, and perspectives of the people for whom you are designing a product, service, or solution. This phase is crucial because it helps designers gain insights into the human aspects of the problem they are trying to solve.</a:t>
            </a:r>
            <a:endParaRPr lang="en-IN" sz="2400" dirty="0"/>
          </a:p>
        </p:txBody>
      </p:sp>
    </p:spTree>
    <p:extLst>
      <p:ext uri="{BB962C8B-B14F-4D97-AF65-F5344CB8AC3E}">
        <p14:creationId xmlns:p14="http://schemas.microsoft.com/office/powerpoint/2010/main" val="3056889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519ED9-928F-10D2-57FC-AF204A8D86CF}"/>
              </a:ext>
            </a:extLst>
          </p:cNvPr>
          <p:cNvSpPr txBox="1"/>
          <p:nvPr/>
        </p:nvSpPr>
        <p:spPr>
          <a:xfrm>
            <a:off x="491613" y="404422"/>
            <a:ext cx="10068232" cy="461665"/>
          </a:xfrm>
          <a:prstGeom prst="rect">
            <a:avLst/>
          </a:prstGeom>
          <a:noFill/>
        </p:spPr>
        <p:txBody>
          <a:bodyPr wrap="square">
            <a:spAutoFit/>
          </a:bodyPr>
          <a:lstStyle/>
          <a:p>
            <a:r>
              <a:rPr lang="en-US" sz="2400" b="1" i="0" dirty="0">
                <a:solidFill>
                  <a:srgbClr val="374151"/>
                </a:solidFill>
                <a:effectLst/>
                <a:latin typeface="Söhne"/>
              </a:rPr>
              <a:t>Here are key elements and activities involved in the Empathize phase:</a:t>
            </a:r>
            <a:endParaRPr lang="en-IN" sz="2400" b="1" dirty="0"/>
          </a:p>
        </p:txBody>
      </p:sp>
      <p:sp>
        <p:nvSpPr>
          <p:cNvPr id="5" name="TextBox 4">
            <a:extLst>
              <a:ext uri="{FF2B5EF4-FFF2-40B4-BE49-F238E27FC236}">
                <a16:creationId xmlns:a16="http://schemas.microsoft.com/office/drawing/2014/main" id="{87428992-4711-A1D7-260D-8695C7403C4A}"/>
              </a:ext>
            </a:extLst>
          </p:cNvPr>
          <p:cNvSpPr txBox="1"/>
          <p:nvPr/>
        </p:nvSpPr>
        <p:spPr>
          <a:xfrm>
            <a:off x="491613" y="856357"/>
            <a:ext cx="10854813" cy="6001643"/>
          </a:xfrm>
          <a:prstGeom prst="rect">
            <a:avLst/>
          </a:prstGeom>
          <a:noFill/>
        </p:spPr>
        <p:txBody>
          <a:bodyPr wrap="square">
            <a:spAutoFit/>
          </a:bodyPr>
          <a:lstStyle/>
          <a:p>
            <a:pPr algn="just">
              <a:buFont typeface="+mj-lt"/>
              <a:buAutoNum type="arabicPeriod"/>
            </a:pPr>
            <a:r>
              <a:rPr lang="en-US" sz="2400" b="1" i="0" dirty="0">
                <a:solidFill>
                  <a:srgbClr val="374151"/>
                </a:solidFill>
                <a:effectLst/>
                <a:latin typeface="Söhne"/>
              </a:rPr>
              <a:t>User Research</a:t>
            </a:r>
            <a:r>
              <a:rPr lang="en-US" sz="2400" b="0" i="0" dirty="0">
                <a:solidFill>
                  <a:srgbClr val="374151"/>
                </a:solidFill>
                <a:effectLst/>
                <a:latin typeface="Söhne"/>
              </a:rPr>
              <a:t>: Conduct in-depth research to gather information about the end-users, customers, or stakeholders who will be impacted by the solution. This research may include interviews, surveys, observations, and data analysis to uncover their pain points, desires, and behaviors.</a:t>
            </a: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Persona Development</a:t>
            </a:r>
            <a:r>
              <a:rPr lang="en-US" sz="2400" b="0" i="0" dirty="0">
                <a:solidFill>
                  <a:srgbClr val="374151"/>
                </a:solidFill>
                <a:effectLst/>
                <a:latin typeface="Söhne"/>
              </a:rPr>
              <a:t>: Create personas or user profiles that represent the characteristics and needs of different user groups. Personas help design teams have a clearer picture of their target audience and their specific needs.</a:t>
            </a:r>
          </a:p>
          <a:p>
            <a:pPr algn="just">
              <a:buFont typeface="+mj-lt"/>
              <a:buAutoNum type="arabicPeriod"/>
            </a:pPr>
            <a:endParaRPr lang="en-US" sz="2400" dirty="0">
              <a:solidFill>
                <a:srgbClr val="374151"/>
              </a:solidFill>
              <a:latin typeface="Söhne"/>
            </a:endParaRPr>
          </a:p>
          <a:p>
            <a:pPr algn="just">
              <a:buFont typeface="+mj-lt"/>
              <a:buAutoNum type="arabicPeriod"/>
            </a:pPr>
            <a:r>
              <a:rPr lang="en-US" sz="2400" b="1" i="0" dirty="0">
                <a:solidFill>
                  <a:srgbClr val="374151"/>
                </a:solidFill>
                <a:effectLst/>
                <a:latin typeface="Söhne"/>
              </a:rPr>
              <a:t>Empathy Mapping</a:t>
            </a:r>
            <a:r>
              <a:rPr lang="en-US" sz="2400" b="0" i="0" dirty="0">
                <a:solidFill>
                  <a:srgbClr val="374151"/>
                </a:solidFill>
                <a:effectLst/>
                <a:latin typeface="Söhne"/>
              </a:rPr>
              <a:t>: Visualize the user's experience by creating empathy maps. These maps help in understanding what users think, feel, say, and do, as well as identifying their pain points and aspirations.</a:t>
            </a:r>
          </a:p>
          <a:p>
            <a:pPr algn="just">
              <a:buFont typeface="+mj-lt"/>
              <a:buAutoNum type="arabicPeriod"/>
            </a:pPr>
            <a:endParaRPr lang="en-US" sz="2400" dirty="0">
              <a:solidFill>
                <a:srgbClr val="374151"/>
              </a:solidFill>
              <a:latin typeface="Söhne"/>
            </a:endParaRPr>
          </a:p>
          <a:p>
            <a:pPr algn="just">
              <a:buFont typeface="+mj-lt"/>
              <a:buAutoNum type="arabicPeriod"/>
            </a:pPr>
            <a:r>
              <a:rPr lang="en-US" sz="2400" b="1" i="0" dirty="0">
                <a:solidFill>
                  <a:srgbClr val="374151"/>
                </a:solidFill>
                <a:effectLst/>
                <a:latin typeface="Söhne"/>
              </a:rPr>
              <a:t>Immersion and Observation</a:t>
            </a:r>
            <a:r>
              <a:rPr lang="en-US" sz="2400" b="0" i="0" dirty="0">
                <a:solidFill>
                  <a:srgbClr val="374151"/>
                </a:solidFill>
                <a:effectLst/>
                <a:latin typeface="Söhne"/>
              </a:rPr>
              <a:t>: Immerse yourself in the user's environment whenever possible. This might involve shadowing users, observing their daily routines, or experiencing their challenges firsthand to gain a deeper understanding.</a:t>
            </a:r>
          </a:p>
        </p:txBody>
      </p:sp>
    </p:spTree>
    <p:extLst>
      <p:ext uri="{BB962C8B-B14F-4D97-AF65-F5344CB8AC3E}">
        <p14:creationId xmlns:p14="http://schemas.microsoft.com/office/powerpoint/2010/main" val="3645020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19B5C3E-6043-87F0-F8AB-B2D00300E6F0}"/>
              </a:ext>
            </a:extLst>
          </p:cNvPr>
          <p:cNvSpPr txBox="1"/>
          <p:nvPr/>
        </p:nvSpPr>
        <p:spPr>
          <a:xfrm>
            <a:off x="393290" y="511387"/>
            <a:ext cx="11110452" cy="5262979"/>
          </a:xfrm>
          <a:prstGeom prst="rect">
            <a:avLst/>
          </a:prstGeom>
          <a:noFill/>
        </p:spPr>
        <p:txBody>
          <a:bodyPr wrap="square">
            <a:spAutoFit/>
          </a:bodyPr>
          <a:lstStyle/>
          <a:p>
            <a:pPr marL="457200" indent="-457200" algn="just">
              <a:buFont typeface="+mj-lt"/>
              <a:buAutoNum type="arabicPeriod" startAt="5"/>
            </a:pPr>
            <a:r>
              <a:rPr lang="en-US" sz="2400" b="1" i="0" dirty="0">
                <a:solidFill>
                  <a:srgbClr val="374151"/>
                </a:solidFill>
                <a:effectLst/>
                <a:latin typeface="Söhne"/>
              </a:rPr>
              <a:t>Empathetic Listening</a:t>
            </a:r>
            <a:r>
              <a:rPr lang="en-US" sz="2400" b="0" i="0" dirty="0">
                <a:solidFill>
                  <a:srgbClr val="374151"/>
                </a:solidFill>
                <a:effectLst/>
                <a:latin typeface="Söhne"/>
              </a:rPr>
              <a:t>: Actively listen to the stories, concerns, and insights of users without judgment. Encourage them to share their thoughts and feelings openly.</a:t>
            </a:r>
          </a:p>
          <a:p>
            <a:pPr marL="457200" indent="-457200" algn="just">
              <a:buFont typeface="+mj-lt"/>
              <a:buAutoNum type="arabicPeriod" startAt="5"/>
            </a:pPr>
            <a:endParaRPr lang="en-US" sz="2400" b="0" i="0" dirty="0">
              <a:solidFill>
                <a:srgbClr val="374151"/>
              </a:solidFill>
              <a:effectLst/>
              <a:latin typeface="Söhne"/>
            </a:endParaRPr>
          </a:p>
          <a:p>
            <a:pPr marL="457200" indent="-457200" algn="just">
              <a:buFont typeface="+mj-lt"/>
              <a:buAutoNum type="arabicPeriod" startAt="5"/>
            </a:pPr>
            <a:r>
              <a:rPr lang="en-US" sz="2400" b="1" i="0" dirty="0">
                <a:solidFill>
                  <a:srgbClr val="374151"/>
                </a:solidFill>
                <a:effectLst/>
                <a:latin typeface="Söhne"/>
              </a:rPr>
              <a:t>Synthesis</a:t>
            </a:r>
            <a:r>
              <a:rPr lang="en-US" sz="2400" b="0" i="0" dirty="0">
                <a:solidFill>
                  <a:srgbClr val="374151"/>
                </a:solidFill>
                <a:effectLst/>
                <a:latin typeface="Söhne"/>
              </a:rPr>
              <a:t>: After collecting a wealth of data, synthesize the information to identify common patterns, themes, and insights. This process helps in distilling the most critical issues and opportunities.</a:t>
            </a:r>
          </a:p>
          <a:p>
            <a:pPr marL="457200" indent="-457200" algn="just">
              <a:buFont typeface="+mj-lt"/>
              <a:buAutoNum type="arabicPeriod" startAt="5"/>
            </a:pPr>
            <a:endParaRPr lang="en-US" sz="2400" b="0" i="0" dirty="0">
              <a:solidFill>
                <a:srgbClr val="374151"/>
              </a:solidFill>
              <a:effectLst/>
              <a:latin typeface="Söhne"/>
            </a:endParaRPr>
          </a:p>
          <a:p>
            <a:pPr marL="457200" indent="-457200" algn="just">
              <a:buFont typeface="+mj-lt"/>
              <a:buAutoNum type="arabicPeriod" startAt="5"/>
            </a:pPr>
            <a:r>
              <a:rPr lang="en-US" sz="2400" b="1" i="0" dirty="0">
                <a:solidFill>
                  <a:srgbClr val="374151"/>
                </a:solidFill>
                <a:effectLst/>
                <a:latin typeface="Söhne"/>
              </a:rPr>
              <a:t>Define the Problem</a:t>
            </a:r>
            <a:r>
              <a:rPr lang="en-US" sz="2400" b="0" i="0" dirty="0">
                <a:solidFill>
                  <a:srgbClr val="374151"/>
                </a:solidFill>
                <a:effectLst/>
                <a:latin typeface="Söhne"/>
              </a:rPr>
              <a:t>: Based on the insights gained during the Empathize phase, define the core problem or challenge you need to address. This problem statement will guide the subsequent phases of the Design Thinking process.</a:t>
            </a:r>
          </a:p>
          <a:p>
            <a:pPr marL="457200" indent="-457200" algn="just">
              <a:buFont typeface="+mj-lt"/>
              <a:buAutoNum type="arabicPeriod" startAt="5"/>
            </a:pPr>
            <a:endParaRPr lang="en-US" sz="2400" b="0" i="0" dirty="0">
              <a:solidFill>
                <a:srgbClr val="374151"/>
              </a:solidFill>
              <a:effectLst/>
              <a:latin typeface="Söhne"/>
            </a:endParaRPr>
          </a:p>
          <a:p>
            <a:pPr marL="457200" indent="-457200" algn="just">
              <a:buFont typeface="+mj-lt"/>
              <a:buAutoNum type="arabicPeriod" startAt="5"/>
            </a:pPr>
            <a:r>
              <a:rPr lang="en-US" sz="2400" b="1" i="0" dirty="0">
                <a:solidFill>
                  <a:srgbClr val="374151"/>
                </a:solidFill>
                <a:effectLst/>
                <a:latin typeface="Söhne"/>
              </a:rPr>
              <a:t>Build Empathy</a:t>
            </a:r>
            <a:r>
              <a:rPr lang="en-US" sz="2400" b="0" i="0" dirty="0">
                <a:solidFill>
                  <a:srgbClr val="374151"/>
                </a:solidFill>
                <a:effectLst/>
                <a:latin typeface="Söhne"/>
              </a:rPr>
              <a:t>: Share the insights and stories you've gathered with your team to build collective empathy. This helps everyone involved in the design process to connect emotionally with the end-users.</a:t>
            </a:r>
          </a:p>
        </p:txBody>
      </p:sp>
    </p:spTree>
    <p:extLst>
      <p:ext uri="{BB962C8B-B14F-4D97-AF65-F5344CB8AC3E}">
        <p14:creationId xmlns:p14="http://schemas.microsoft.com/office/powerpoint/2010/main" val="39017005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65DFDB-4358-8C2D-D5DE-0F4B92E2E28D}"/>
              </a:ext>
            </a:extLst>
          </p:cNvPr>
          <p:cNvSpPr txBox="1"/>
          <p:nvPr/>
        </p:nvSpPr>
        <p:spPr>
          <a:xfrm>
            <a:off x="511278" y="1147435"/>
            <a:ext cx="10579510" cy="3108543"/>
          </a:xfrm>
          <a:prstGeom prst="rect">
            <a:avLst/>
          </a:prstGeom>
          <a:noFill/>
        </p:spPr>
        <p:txBody>
          <a:bodyPr wrap="square">
            <a:spAutoFit/>
          </a:bodyPr>
          <a:lstStyle/>
          <a:p>
            <a:pPr algn="just"/>
            <a:r>
              <a:rPr lang="en-US" sz="2800" b="0" i="0" dirty="0">
                <a:solidFill>
                  <a:srgbClr val="374151"/>
                </a:solidFill>
                <a:effectLst/>
                <a:latin typeface="Söhne"/>
              </a:rPr>
              <a:t>The Empathize phase is all about stepping into the shoes of the people you're designing for, setting aside assumptions, and genuinely understanding their needs and experiences. </a:t>
            </a:r>
          </a:p>
          <a:p>
            <a:pPr algn="just"/>
            <a:endParaRPr lang="en-US" sz="2800" dirty="0">
              <a:solidFill>
                <a:srgbClr val="374151"/>
              </a:solidFill>
              <a:latin typeface="Söhne"/>
            </a:endParaRPr>
          </a:p>
          <a:p>
            <a:pPr algn="just"/>
            <a:r>
              <a:rPr lang="en-US" sz="2800" b="0" i="0" dirty="0">
                <a:solidFill>
                  <a:srgbClr val="374151"/>
                </a:solidFill>
                <a:effectLst/>
                <a:latin typeface="Söhne"/>
              </a:rPr>
              <a:t>This deep understanding forms the basis for the ideation, prototyping, and testing phases that follow in the Design Thinking process, ultimately leading to innovative and human-centered solutions.</a:t>
            </a:r>
            <a:endParaRPr lang="en-IN" sz="2800" dirty="0"/>
          </a:p>
        </p:txBody>
      </p:sp>
    </p:spTree>
    <p:extLst>
      <p:ext uri="{BB962C8B-B14F-4D97-AF65-F5344CB8AC3E}">
        <p14:creationId xmlns:p14="http://schemas.microsoft.com/office/powerpoint/2010/main" val="3772050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4ED655-753D-1544-837B-DEA813A80A61}"/>
              </a:ext>
            </a:extLst>
          </p:cNvPr>
          <p:cNvSpPr txBox="1"/>
          <p:nvPr/>
        </p:nvSpPr>
        <p:spPr>
          <a:xfrm>
            <a:off x="481781" y="393290"/>
            <a:ext cx="6371303" cy="646331"/>
          </a:xfrm>
          <a:prstGeom prst="rect">
            <a:avLst/>
          </a:prstGeom>
          <a:noFill/>
        </p:spPr>
        <p:txBody>
          <a:bodyPr wrap="square" rtlCol="0">
            <a:spAutoFit/>
          </a:bodyPr>
          <a:lstStyle/>
          <a:p>
            <a:r>
              <a:rPr lang="en-IN" sz="3600" b="1" dirty="0"/>
              <a:t>Define Phase</a:t>
            </a:r>
          </a:p>
        </p:txBody>
      </p:sp>
      <p:sp>
        <p:nvSpPr>
          <p:cNvPr id="4" name="TextBox 3">
            <a:extLst>
              <a:ext uri="{FF2B5EF4-FFF2-40B4-BE49-F238E27FC236}">
                <a16:creationId xmlns:a16="http://schemas.microsoft.com/office/drawing/2014/main" id="{7BB72230-B5A9-62A5-BC8D-5F62BEF9FFF2}"/>
              </a:ext>
            </a:extLst>
          </p:cNvPr>
          <p:cNvSpPr txBox="1"/>
          <p:nvPr/>
        </p:nvSpPr>
        <p:spPr>
          <a:xfrm>
            <a:off x="309716" y="1156418"/>
            <a:ext cx="11572568" cy="5693866"/>
          </a:xfrm>
          <a:prstGeom prst="rect">
            <a:avLst/>
          </a:prstGeom>
          <a:noFill/>
        </p:spPr>
        <p:txBody>
          <a:bodyPr wrap="square">
            <a:spAutoFit/>
          </a:bodyPr>
          <a:lstStyle/>
          <a:p>
            <a:pPr algn="just"/>
            <a:r>
              <a:rPr lang="en-US" sz="2800" b="0" i="0" dirty="0">
                <a:solidFill>
                  <a:srgbClr val="374151"/>
                </a:solidFill>
                <a:effectLst/>
                <a:latin typeface="Söhne"/>
              </a:rPr>
              <a:t>In the context of Design Thinking, the "Define" phase is the second step of the overall design process, following the "Empathize" phase and preceding the "Ideate," "Prototype," and "Test" phases. </a:t>
            </a:r>
          </a:p>
          <a:p>
            <a:pPr algn="just"/>
            <a:endParaRPr lang="en-US" sz="2800" dirty="0">
              <a:solidFill>
                <a:srgbClr val="374151"/>
              </a:solidFill>
              <a:latin typeface="Söhne"/>
            </a:endParaRPr>
          </a:p>
          <a:p>
            <a:pPr algn="just"/>
            <a:r>
              <a:rPr lang="en-US" sz="2800" b="0" i="0" dirty="0">
                <a:solidFill>
                  <a:srgbClr val="374151"/>
                </a:solidFill>
                <a:effectLst/>
                <a:latin typeface="Söhne"/>
              </a:rPr>
              <a:t>This phase plays a crucial role in understanding and framing the design challenge or problem that needs to be addressed.</a:t>
            </a:r>
          </a:p>
          <a:p>
            <a:pPr algn="just"/>
            <a:endParaRPr lang="en-US" sz="2800" dirty="0">
              <a:solidFill>
                <a:srgbClr val="374151"/>
              </a:solidFill>
              <a:latin typeface="Söhne"/>
            </a:endParaRPr>
          </a:p>
          <a:p>
            <a:pPr algn="just"/>
            <a:r>
              <a:rPr lang="en-US" sz="2800" b="0" i="0" dirty="0">
                <a:solidFill>
                  <a:srgbClr val="374151"/>
                </a:solidFill>
                <a:effectLst/>
                <a:latin typeface="Söhne"/>
              </a:rPr>
              <a:t>The "Define" phase in Design Thinking is a crucial step where the initial observations gathered during the "Empathize" phase are synthesized into a clear and actionable problem statement. This phase is about bringing clarity and focus to the design space. </a:t>
            </a:r>
          </a:p>
          <a:p>
            <a:pPr algn="just"/>
            <a:br>
              <a:rPr lang="en-US" sz="2800" dirty="0"/>
            </a:br>
            <a:endParaRPr lang="en-IN" sz="2800" dirty="0"/>
          </a:p>
        </p:txBody>
      </p:sp>
    </p:spTree>
    <p:extLst>
      <p:ext uri="{BB962C8B-B14F-4D97-AF65-F5344CB8AC3E}">
        <p14:creationId xmlns:p14="http://schemas.microsoft.com/office/powerpoint/2010/main" val="1815557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1A8CE44-BAE7-B890-869F-692715EBCC4F}"/>
              </a:ext>
            </a:extLst>
          </p:cNvPr>
          <p:cNvSpPr txBox="1"/>
          <p:nvPr/>
        </p:nvSpPr>
        <p:spPr>
          <a:xfrm>
            <a:off x="285134" y="415101"/>
            <a:ext cx="9920749" cy="523220"/>
          </a:xfrm>
          <a:prstGeom prst="rect">
            <a:avLst/>
          </a:prstGeom>
          <a:noFill/>
        </p:spPr>
        <p:txBody>
          <a:bodyPr wrap="square">
            <a:spAutoFit/>
          </a:bodyPr>
          <a:lstStyle/>
          <a:p>
            <a:r>
              <a:rPr lang="en-US" sz="2800" b="0" i="0" dirty="0">
                <a:solidFill>
                  <a:srgbClr val="374151"/>
                </a:solidFill>
                <a:effectLst/>
                <a:latin typeface="Söhne"/>
              </a:rPr>
              <a:t>The key activities and goals of the "Define" phase include:</a:t>
            </a:r>
            <a:endParaRPr lang="en-IN" sz="2800" dirty="0"/>
          </a:p>
        </p:txBody>
      </p:sp>
      <p:sp>
        <p:nvSpPr>
          <p:cNvPr id="5" name="TextBox 4">
            <a:extLst>
              <a:ext uri="{FF2B5EF4-FFF2-40B4-BE49-F238E27FC236}">
                <a16:creationId xmlns:a16="http://schemas.microsoft.com/office/drawing/2014/main" id="{64D757FA-2014-0C78-E6F6-8B2B686AD197}"/>
              </a:ext>
            </a:extLst>
          </p:cNvPr>
          <p:cNvSpPr txBox="1"/>
          <p:nvPr/>
        </p:nvSpPr>
        <p:spPr>
          <a:xfrm>
            <a:off x="383456" y="1107763"/>
            <a:ext cx="11661059" cy="4893647"/>
          </a:xfrm>
          <a:prstGeom prst="rect">
            <a:avLst/>
          </a:prstGeom>
          <a:noFill/>
        </p:spPr>
        <p:txBody>
          <a:bodyPr wrap="square">
            <a:spAutoFit/>
          </a:bodyPr>
          <a:lstStyle/>
          <a:p>
            <a:pPr algn="l">
              <a:buFont typeface="+mj-lt"/>
              <a:buAutoNum type="arabicPeriod"/>
            </a:pPr>
            <a:r>
              <a:rPr lang="en-US" sz="2400" b="1" i="0" dirty="0">
                <a:solidFill>
                  <a:srgbClr val="374151"/>
                </a:solidFill>
                <a:effectLst/>
                <a:latin typeface="Söhne"/>
              </a:rPr>
              <a:t>Data Analysis:</a:t>
            </a:r>
            <a:r>
              <a:rPr lang="en-US" sz="2400" b="0" i="0" dirty="0">
                <a:solidFill>
                  <a:srgbClr val="374151"/>
                </a:solidFill>
                <a:effectLst/>
                <a:latin typeface="Söhne"/>
              </a:rPr>
              <a:t> Teams analyze the data and observations collected from research to gain insights into user needs and behaviors.</a:t>
            </a:r>
          </a:p>
          <a:p>
            <a:pPr algn="l">
              <a:buFont typeface="+mj-lt"/>
              <a:buAutoNum type="arabicPeriod"/>
            </a:pPr>
            <a:endParaRPr lang="en-US" sz="2400" b="0" i="0" dirty="0">
              <a:solidFill>
                <a:srgbClr val="374151"/>
              </a:solidFill>
              <a:effectLst/>
              <a:latin typeface="Söhne"/>
            </a:endParaRPr>
          </a:p>
          <a:p>
            <a:pPr algn="l">
              <a:buFont typeface="+mj-lt"/>
              <a:buAutoNum type="arabicPeriod"/>
            </a:pPr>
            <a:r>
              <a:rPr lang="en-US" sz="2400" b="1" i="0" dirty="0">
                <a:solidFill>
                  <a:srgbClr val="374151"/>
                </a:solidFill>
                <a:effectLst/>
                <a:latin typeface="Söhne"/>
              </a:rPr>
              <a:t>Point of View (POV):</a:t>
            </a:r>
            <a:r>
              <a:rPr lang="en-US" sz="2400" b="0" i="0" dirty="0">
                <a:solidFill>
                  <a:srgbClr val="374151"/>
                </a:solidFill>
                <a:effectLst/>
                <a:latin typeface="Söhne"/>
              </a:rPr>
              <a:t> A user-centered problem statement is developed. This POV is a concise summary of your user and their needs, which drives the design process.</a:t>
            </a:r>
          </a:p>
          <a:p>
            <a:pPr algn="l">
              <a:buFont typeface="+mj-lt"/>
              <a:buAutoNum type="arabicPeriod"/>
            </a:pPr>
            <a:endParaRPr lang="en-US" sz="2400" b="0" i="0" dirty="0">
              <a:solidFill>
                <a:srgbClr val="374151"/>
              </a:solidFill>
              <a:effectLst/>
              <a:latin typeface="Söhne"/>
            </a:endParaRPr>
          </a:p>
          <a:p>
            <a:pPr algn="l">
              <a:buFont typeface="+mj-lt"/>
              <a:buAutoNum type="arabicPeriod"/>
            </a:pPr>
            <a:r>
              <a:rPr lang="en-US" sz="2400" b="1" i="0" dirty="0">
                <a:solidFill>
                  <a:srgbClr val="374151"/>
                </a:solidFill>
                <a:effectLst/>
                <a:latin typeface="Söhne"/>
              </a:rPr>
              <a:t>Reframing the Problem:</a:t>
            </a:r>
            <a:r>
              <a:rPr lang="en-US" sz="2400" b="0" i="0" dirty="0">
                <a:solidFill>
                  <a:srgbClr val="374151"/>
                </a:solidFill>
                <a:effectLst/>
                <a:latin typeface="Söhne"/>
              </a:rPr>
              <a:t> The problem is reframed in a way that is actionable for the design team. It's about translating insights into opportunities for design.</a:t>
            </a:r>
          </a:p>
          <a:p>
            <a:pPr algn="l">
              <a:buFont typeface="+mj-lt"/>
              <a:buAutoNum type="arabicPeriod"/>
            </a:pPr>
            <a:endParaRPr lang="en-US" sz="2400" b="0" i="0" dirty="0">
              <a:solidFill>
                <a:srgbClr val="374151"/>
              </a:solidFill>
              <a:effectLst/>
              <a:latin typeface="Söhne"/>
            </a:endParaRPr>
          </a:p>
          <a:p>
            <a:pPr algn="l">
              <a:buFont typeface="+mj-lt"/>
              <a:buAutoNum type="arabicPeriod"/>
            </a:pPr>
            <a:r>
              <a:rPr lang="en-US" sz="2400" b="1" i="0" dirty="0">
                <a:solidFill>
                  <a:srgbClr val="374151"/>
                </a:solidFill>
                <a:effectLst/>
                <a:latin typeface="Söhne"/>
              </a:rPr>
              <a:t>Creating User Personas:</a:t>
            </a:r>
            <a:r>
              <a:rPr lang="en-US" sz="2400" b="0" i="0" dirty="0">
                <a:solidFill>
                  <a:srgbClr val="374151"/>
                </a:solidFill>
                <a:effectLst/>
                <a:latin typeface="Söhne"/>
              </a:rPr>
              <a:t> Based on research, fictitious characters are created to represent different user types. These personas help in keeping the team focused on user-centered design.</a:t>
            </a:r>
          </a:p>
          <a:p>
            <a:pPr algn="l">
              <a:buFont typeface="+mj-lt"/>
              <a:buAutoNum type="arabicPeriod"/>
            </a:pPr>
            <a:endParaRPr lang="en-US" sz="2400" b="0" i="0" dirty="0">
              <a:solidFill>
                <a:srgbClr val="374151"/>
              </a:solidFill>
              <a:effectLst/>
              <a:latin typeface="Söhne"/>
            </a:endParaRPr>
          </a:p>
        </p:txBody>
      </p:sp>
    </p:spTree>
    <p:extLst>
      <p:ext uri="{BB962C8B-B14F-4D97-AF65-F5344CB8AC3E}">
        <p14:creationId xmlns:p14="http://schemas.microsoft.com/office/powerpoint/2010/main" val="414054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AA1921-F1C4-264B-48B0-9DA731696426}"/>
              </a:ext>
            </a:extLst>
          </p:cNvPr>
          <p:cNvSpPr txBox="1"/>
          <p:nvPr/>
        </p:nvSpPr>
        <p:spPr>
          <a:xfrm>
            <a:off x="304799" y="449344"/>
            <a:ext cx="11307097" cy="3108543"/>
          </a:xfrm>
          <a:prstGeom prst="rect">
            <a:avLst/>
          </a:prstGeom>
          <a:noFill/>
        </p:spPr>
        <p:txBody>
          <a:bodyPr wrap="square">
            <a:spAutoFit/>
          </a:bodyPr>
          <a:lstStyle/>
          <a:p>
            <a:pPr marL="514350" indent="-514350" algn="just">
              <a:buFont typeface="+mj-lt"/>
              <a:buAutoNum type="arabicPeriod" startAt="5"/>
            </a:pPr>
            <a:r>
              <a:rPr lang="en-US" sz="2800" b="1" i="0" dirty="0">
                <a:solidFill>
                  <a:srgbClr val="374151"/>
                </a:solidFill>
                <a:effectLst/>
                <a:latin typeface="Söhne"/>
              </a:rPr>
              <a:t>Identifying User Needs:</a:t>
            </a:r>
            <a:r>
              <a:rPr lang="en-US" sz="2800" b="0" i="0" dirty="0">
                <a:solidFill>
                  <a:srgbClr val="374151"/>
                </a:solidFill>
                <a:effectLst/>
                <a:latin typeface="Söhne"/>
              </a:rPr>
              <a:t> The specific needs, pains, and gains of the user are identified and prioritized.</a:t>
            </a:r>
          </a:p>
          <a:p>
            <a:pPr marL="514350" indent="-514350" algn="just">
              <a:buFont typeface="+mj-lt"/>
              <a:buAutoNum type="arabicPeriod" startAt="5"/>
            </a:pPr>
            <a:endParaRPr lang="en-US" sz="2800" b="0" i="0" dirty="0">
              <a:solidFill>
                <a:srgbClr val="374151"/>
              </a:solidFill>
              <a:effectLst/>
              <a:latin typeface="Söhne"/>
            </a:endParaRPr>
          </a:p>
          <a:p>
            <a:pPr marL="514350" indent="-514350" algn="just">
              <a:buFont typeface="+mj-lt"/>
              <a:buAutoNum type="arabicPeriod" startAt="5"/>
            </a:pPr>
            <a:r>
              <a:rPr lang="en-US" sz="2800" b="1" i="0" dirty="0">
                <a:solidFill>
                  <a:srgbClr val="374151"/>
                </a:solidFill>
                <a:effectLst/>
                <a:latin typeface="Söhne"/>
              </a:rPr>
              <a:t>Problem Statement:</a:t>
            </a:r>
            <a:r>
              <a:rPr lang="en-US" sz="2800" b="0" i="0" dirty="0">
                <a:solidFill>
                  <a:srgbClr val="374151"/>
                </a:solidFill>
                <a:effectLst/>
                <a:latin typeface="Söhne"/>
              </a:rPr>
              <a:t> Crafting a clear and concise problem statement that guides the rest of the design process. This statement should be broad enough to allow for creative freedom but narrow enough to be manageable.</a:t>
            </a:r>
          </a:p>
        </p:txBody>
      </p:sp>
      <p:sp>
        <p:nvSpPr>
          <p:cNvPr id="5" name="TextBox 4">
            <a:extLst>
              <a:ext uri="{FF2B5EF4-FFF2-40B4-BE49-F238E27FC236}">
                <a16:creationId xmlns:a16="http://schemas.microsoft.com/office/drawing/2014/main" id="{4A5867B1-E548-1AFA-033D-5A880AC9BA0A}"/>
              </a:ext>
            </a:extLst>
          </p:cNvPr>
          <p:cNvSpPr txBox="1"/>
          <p:nvPr/>
        </p:nvSpPr>
        <p:spPr>
          <a:xfrm>
            <a:off x="707923" y="3784175"/>
            <a:ext cx="11051458" cy="2677656"/>
          </a:xfrm>
          <a:prstGeom prst="rect">
            <a:avLst/>
          </a:prstGeom>
          <a:noFill/>
        </p:spPr>
        <p:txBody>
          <a:bodyPr wrap="square">
            <a:spAutoFit/>
          </a:bodyPr>
          <a:lstStyle/>
          <a:p>
            <a:pPr algn="just"/>
            <a:r>
              <a:rPr lang="en-US" sz="2800" b="0" i="0" dirty="0">
                <a:solidFill>
                  <a:srgbClr val="374151"/>
                </a:solidFill>
                <a:effectLst/>
                <a:latin typeface="Söhne"/>
              </a:rPr>
              <a:t>The Define phase sets the stage for ideation. By clearly understanding the problem, teams can generate solutions that are both innovative and directly targeted at solving real user needs. </a:t>
            </a:r>
          </a:p>
          <a:p>
            <a:pPr algn="just"/>
            <a:endParaRPr lang="en-US" sz="2800" dirty="0">
              <a:solidFill>
                <a:srgbClr val="374151"/>
              </a:solidFill>
              <a:latin typeface="Söhne"/>
            </a:endParaRPr>
          </a:p>
          <a:p>
            <a:pPr algn="just"/>
            <a:r>
              <a:rPr lang="en-US" sz="2800" b="0" i="0" dirty="0">
                <a:solidFill>
                  <a:srgbClr val="374151"/>
                </a:solidFill>
                <a:effectLst/>
                <a:latin typeface="Söhne"/>
              </a:rPr>
              <a:t>This phase ensures that the design team is not just creating a solution for its sake but is solving the right problem.</a:t>
            </a:r>
            <a:endParaRPr lang="en-IN" sz="2800" dirty="0"/>
          </a:p>
        </p:txBody>
      </p:sp>
    </p:spTree>
    <p:extLst>
      <p:ext uri="{BB962C8B-B14F-4D97-AF65-F5344CB8AC3E}">
        <p14:creationId xmlns:p14="http://schemas.microsoft.com/office/powerpoint/2010/main" val="1504306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hteck 20"/>
          <p:cNvSpPr/>
          <p:nvPr/>
        </p:nvSpPr>
        <p:spPr>
          <a:xfrm>
            <a:off x="6158177" y="1138238"/>
            <a:ext cx="5403600" cy="51516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8" name="Rechteck 27"/>
          <p:cNvSpPr/>
          <p:nvPr/>
        </p:nvSpPr>
        <p:spPr>
          <a:xfrm>
            <a:off x="590512" y="1149020"/>
            <a:ext cx="5405172" cy="51498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de-DE" dirty="0"/>
          </a:p>
        </p:txBody>
      </p:sp>
      <p:sp>
        <p:nvSpPr>
          <p:cNvPr id="23" name="Textfeld 22"/>
          <p:cNvSpPr txBox="1"/>
          <p:nvPr/>
        </p:nvSpPr>
        <p:spPr>
          <a:xfrm>
            <a:off x="517893" y="779687"/>
            <a:ext cx="4593143" cy="369332"/>
          </a:xfrm>
          <a:prstGeom prst="rect">
            <a:avLst/>
          </a:prstGeom>
          <a:noFill/>
        </p:spPr>
        <p:txBody>
          <a:bodyPr wrap="square" rtlCol="0">
            <a:spAutoFit/>
          </a:bodyPr>
          <a:lstStyle/>
          <a:p>
            <a:r>
              <a:rPr lang="de-DE" dirty="0"/>
              <a:t>What did you find out?</a:t>
            </a:r>
          </a:p>
        </p:txBody>
      </p:sp>
      <p:sp>
        <p:nvSpPr>
          <p:cNvPr id="22" name="Textfeld 21"/>
          <p:cNvSpPr txBox="1"/>
          <p:nvPr/>
        </p:nvSpPr>
        <p:spPr>
          <a:xfrm>
            <a:off x="6059184" y="779687"/>
            <a:ext cx="4593143" cy="369332"/>
          </a:xfrm>
          <a:prstGeom prst="rect">
            <a:avLst/>
          </a:prstGeom>
          <a:noFill/>
        </p:spPr>
        <p:txBody>
          <a:bodyPr wrap="square" rtlCol="0">
            <a:spAutoFit/>
          </a:bodyPr>
          <a:lstStyle/>
          <a:p>
            <a:r>
              <a:rPr lang="de-DE" dirty="0"/>
              <a:t>Take a point of view:</a:t>
            </a:r>
          </a:p>
        </p:txBody>
      </p:sp>
      <p:sp>
        <p:nvSpPr>
          <p:cNvPr id="10" name="Textfeld 9"/>
          <p:cNvSpPr txBox="1"/>
          <p:nvPr/>
        </p:nvSpPr>
        <p:spPr>
          <a:xfrm>
            <a:off x="632193" y="1207652"/>
            <a:ext cx="4593143" cy="646331"/>
          </a:xfrm>
          <a:prstGeom prst="rect">
            <a:avLst/>
          </a:prstGeom>
          <a:noFill/>
        </p:spPr>
        <p:txBody>
          <a:bodyPr wrap="square" rtlCol="0">
            <a:spAutoFit/>
          </a:bodyPr>
          <a:lstStyle/>
          <a:p>
            <a:r>
              <a:rPr lang="de-DE" u="sng" dirty="0"/>
              <a:t>Wishes and objects of your „persona“:</a:t>
            </a:r>
          </a:p>
          <a:p>
            <a:r>
              <a:rPr lang="de-DE" i="1" dirty="0"/>
              <a:t>What does s/he need?</a:t>
            </a:r>
          </a:p>
        </p:txBody>
      </p:sp>
      <p:sp>
        <p:nvSpPr>
          <p:cNvPr id="11" name="Textfeld 10"/>
          <p:cNvSpPr txBox="1"/>
          <p:nvPr/>
        </p:nvSpPr>
        <p:spPr>
          <a:xfrm>
            <a:off x="632192" y="3497977"/>
            <a:ext cx="5171708" cy="923330"/>
          </a:xfrm>
          <a:prstGeom prst="rect">
            <a:avLst/>
          </a:prstGeom>
          <a:noFill/>
        </p:spPr>
        <p:txBody>
          <a:bodyPr wrap="square" rtlCol="0">
            <a:spAutoFit/>
          </a:bodyPr>
          <a:lstStyle/>
          <a:p>
            <a:r>
              <a:rPr lang="de-DE" u="sng" dirty="0"/>
              <a:t>Insights:</a:t>
            </a:r>
          </a:p>
          <a:p>
            <a:r>
              <a:rPr lang="de-DE" i="1" dirty="0"/>
              <a:t>What are his/her feeling and motivations? What did you hear between the lines?</a:t>
            </a:r>
          </a:p>
        </p:txBody>
      </p:sp>
      <p:sp>
        <p:nvSpPr>
          <p:cNvPr id="9" name="Textfeld 8"/>
          <p:cNvSpPr txBox="1"/>
          <p:nvPr/>
        </p:nvSpPr>
        <p:spPr>
          <a:xfrm>
            <a:off x="5225336" y="127322"/>
            <a:ext cx="1731049" cy="369332"/>
          </a:xfrm>
          <a:prstGeom prst="rect">
            <a:avLst/>
          </a:prstGeom>
          <a:noFill/>
        </p:spPr>
        <p:txBody>
          <a:bodyPr wrap="square" rtlCol="0">
            <a:spAutoFit/>
          </a:bodyPr>
          <a:lstStyle/>
          <a:p>
            <a:r>
              <a:rPr lang="de-DE" dirty="0"/>
              <a:t>Define Template</a:t>
            </a:r>
          </a:p>
        </p:txBody>
      </p:sp>
      <p:pic>
        <p:nvPicPr>
          <p:cNvPr id="12" name="Grafik 11" descr="Ein Bild, das Text, ClipArt enthält.&#10;&#10;Automatisch generierte Beschreibung">
            <a:extLst>
              <a:ext uri="{FF2B5EF4-FFF2-40B4-BE49-F238E27FC236}">
                <a16:creationId xmlns:a16="http://schemas.microsoft.com/office/drawing/2014/main" id="{CF830295-BECA-2F43-9BB2-5F9218BB08DC}"/>
              </a:ext>
            </a:extLst>
          </p:cNvPr>
          <p:cNvPicPr/>
          <p:nvPr/>
        </p:nvPicPr>
        <p:blipFill>
          <a:blip r:embed="rId3">
            <a:extLst>
              <a:ext uri="{28A0092B-C50C-407E-A947-70E740481C1C}">
                <a14:useLocalDpi xmlns:a14="http://schemas.microsoft.com/office/drawing/2010/main" val="0"/>
              </a:ext>
            </a:extLst>
          </a:blip>
          <a:stretch>
            <a:fillRect/>
          </a:stretch>
        </p:blipFill>
        <p:spPr>
          <a:xfrm>
            <a:off x="10416210" y="76200"/>
            <a:ext cx="1581798" cy="705678"/>
          </a:xfrm>
          <a:prstGeom prst="rect">
            <a:avLst/>
          </a:prstGeom>
        </p:spPr>
      </p:pic>
      <p:sp>
        <p:nvSpPr>
          <p:cNvPr id="30" name="Textfeld 29">
            <a:extLst>
              <a:ext uri="{FF2B5EF4-FFF2-40B4-BE49-F238E27FC236}">
                <a16:creationId xmlns:a16="http://schemas.microsoft.com/office/drawing/2014/main" id="{62B344B3-13D3-144D-B34E-430BEA29DA70}"/>
              </a:ext>
            </a:extLst>
          </p:cNvPr>
          <p:cNvSpPr txBox="1"/>
          <p:nvPr/>
        </p:nvSpPr>
        <p:spPr>
          <a:xfrm>
            <a:off x="6410692" y="1369252"/>
            <a:ext cx="4593143" cy="4893647"/>
          </a:xfrm>
          <a:prstGeom prst="rect">
            <a:avLst/>
          </a:prstGeom>
          <a:noFill/>
        </p:spPr>
        <p:txBody>
          <a:bodyPr wrap="square" rtlCol="0">
            <a:spAutoFit/>
          </a:bodyPr>
          <a:lstStyle/>
          <a:p>
            <a:r>
              <a:rPr lang="de-DE" dirty="0"/>
              <a:t>I have met </a:t>
            </a:r>
          </a:p>
          <a:p>
            <a:endParaRPr lang="de-DE" dirty="0"/>
          </a:p>
          <a:p>
            <a:r>
              <a:rPr lang="is-IS" dirty="0"/>
              <a:t>…...................................................</a:t>
            </a:r>
          </a:p>
          <a:p>
            <a:r>
              <a:rPr lang="is-IS" sz="1200" dirty="0"/>
              <a:t>(Your name for “persona”)</a:t>
            </a:r>
          </a:p>
          <a:p>
            <a:endParaRPr lang="de-DE" dirty="0"/>
          </a:p>
          <a:p>
            <a:r>
              <a:rPr lang="de-DE" dirty="0"/>
              <a:t>I found out that s/he</a:t>
            </a:r>
          </a:p>
          <a:p>
            <a:endParaRPr lang="de-DE" dirty="0"/>
          </a:p>
          <a:p>
            <a:r>
              <a:rPr lang="is-IS" dirty="0"/>
              <a:t>….........................................................</a:t>
            </a:r>
          </a:p>
          <a:p>
            <a:endParaRPr lang="de-DE" u="sng" dirty="0"/>
          </a:p>
          <a:p>
            <a:r>
              <a:rPr lang="is-IS" dirty="0"/>
              <a:t>…........................................................</a:t>
            </a:r>
            <a:endParaRPr lang="is-IS" sz="1200" dirty="0"/>
          </a:p>
          <a:p>
            <a:r>
              <a:rPr lang="is-IS" sz="1200" dirty="0"/>
              <a:t>(Feelings, motivations, insights etc)</a:t>
            </a:r>
          </a:p>
          <a:p>
            <a:endParaRPr lang="de-DE" dirty="0"/>
          </a:p>
          <a:p>
            <a:endParaRPr lang="de-DE" u="sng" dirty="0"/>
          </a:p>
          <a:p>
            <a:r>
              <a:rPr lang="de-DE" dirty="0"/>
              <a:t>I can help her/him through</a:t>
            </a:r>
          </a:p>
          <a:p>
            <a:endParaRPr lang="de-DE" dirty="0"/>
          </a:p>
          <a:p>
            <a:r>
              <a:rPr lang="is-IS" dirty="0"/>
              <a:t>….........................................................</a:t>
            </a:r>
          </a:p>
          <a:p>
            <a:r>
              <a:rPr lang="is-IS" sz="1200" dirty="0"/>
              <a:t>(What does he/she really need?)</a:t>
            </a:r>
          </a:p>
          <a:p>
            <a:endParaRPr lang="de-DE" u="sng" dirty="0"/>
          </a:p>
        </p:txBody>
      </p:sp>
      <p:sp>
        <p:nvSpPr>
          <p:cNvPr id="13" name="Google Shape;91;p13">
            <a:extLst>
              <a:ext uri="{FF2B5EF4-FFF2-40B4-BE49-F238E27FC236}">
                <a16:creationId xmlns:a16="http://schemas.microsoft.com/office/drawing/2014/main" id="{BC302193-3B31-1943-A583-F4C329EB8FBB}"/>
              </a:ext>
            </a:extLst>
          </p:cNvPr>
          <p:cNvSpPr/>
          <p:nvPr/>
        </p:nvSpPr>
        <p:spPr>
          <a:xfrm>
            <a:off x="3888007" y="2124549"/>
            <a:ext cx="815600" cy="763600"/>
          </a:xfrm>
          <a:prstGeom prst="foldedCorner">
            <a:avLst>
              <a:gd name="adj" fmla="val 16667"/>
            </a:avLst>
          </a:prstGeom>
          <a:solidFill>
            <a:srgbClr val="93C47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14" name="Google Shape;92;p13">
            <a:extLst>
              <a:ext uri="{FF2B5EF4-FFF2-40B4-BE49-F238E27FC236}">
                <a16:creationId xmlns:a16="http://schemas.microsoft.com/office/drawing/2014/main" id="{FF5E8100-C3B2-F940-85FF-A01F538B831A}"/>
              </a:ext>
            </a:extLst>
          </p:cNvPr>
          <p:cNvSpPr/>
          <p:nvPr/>
        </p:nvSpPr>
        <p:spPr>
          <a:xfrm>
            <a:off x="1773493" y="2124549"/>
            <a:ext cx="815600" cy="763600"/>
          </a:xfrm>
          <a:prstGeom prst="foldedCorner">
            <a:avLst>
              <a:gd name="adj" fmla="val 16667"/>
            </a:avLst>
          </a:prstGeom>
          <a:solidFill>
            <a:srgbClr val="FF99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333" b="0" i="0" u="none" strike="noStrike" cap="none" dirty="0">
              <a:solidFill>
                <a:srgbClr val="000000"/>
              </a:solidFill>
              <a:latin typeface="Arial"/>
              <a:ea typeface="Arial"/>
              <a:cs typeface="Arial"/>
              <a:sym typeface="Arial"/>
            </a:endParaRPr>
          </a:p>
        </p:txBody>
      </p:sp>
      <p:sp>
        <p:nvSpPr>
          <p:cNvPr id="15" name="Google Shape;93;p13">
            <a:extLst>
              <a:ext uri="{FF2B5EF4-FFF2-40B4-BE49-F238E27FC236}">
                <a16:creationId xmlns:a16="http://schemas.microsoft.com/office/drawing/2014/main" id="{610B8EF8-E5AB-2A43-B4E7-4A3ABE9F9E05}"/>
              </a:ext>
            </a:extLst>
          </p:cNvPr>
          <p:cNvSpPr/>
          <p:nvPr/>
        </p:nvSpPr>
        <p:spPr>
          <a:xfrm>
            <a:off x="726352" y="2116240"/>
            <a:ext cx="815600" cy="763600"/>
          </a:xfrm>
          <a:prstGeom prst="foldedCorner">
            <a:avLst>
              <a:gd name="adj" fmla="val 16667"/>
            </a:avLst>
          </a:prstGeom>
          <a:solidFill>
            <a:srgbClr val="FFFF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lang="en-AU" sz="1333"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867" b="0" i="0" u="none" strike="noStrike" cap="none" dirty="0">
              <a:solidFill>
                <a:srgbClr val="000000"/>
              </a:solidFill>
              <a:latin typeface="Arial"/>
              <a:ea typeface="Arial"/>
              <a:cs typeface="Arial"/>
              <a:sym typeface="Arial"/>
            </a:endParaRPr>
          </a:p>
        </p:txBody>
      </p:sp>
      <p:sp>
        <p:nvSpPr>
          <p:cNvPr id="16" name="Google Shape;97;p13">
            <a:extLst>
              <a:ext uri="{FF2B5EF4-FFF2-40B4-BE49-F238E27FC236}">
                <a16:creationId xmlns:a16="http://schemas.microsoft.com/office/drawing/2014/main" id="{AB69131D-19CC-D949-B639-E91BC44E3F15}"/>
              </a:ext>
            </a:extLst>
          </p:cNvPr>
          <p:cNvSpPr/>
          <p:nvPr/>
        </p:nvSpPr>
        <p:spPr>
          <a:xfrm>
            <a:off x="2819892" y="2124549"/>
            <a:ext cx="815600" cy="763600"/>
          </a:xfrm>
          <a:prstGeom prst="foldedCorner">
            <a:avLst>
              <a:gd name="adj" fmla="val 16667"/>
            </a:avLst>
          </a:prstGeom>
          <a:solidFill>
            <a:srgbClr val="00B0F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2" name="Google Shape;91;p13">
            <a:extLst>
              <a:ext uri="{FF2B5EF4-FFF2-40B4-BE49-F238E27FC236}">
                <a16:creationId xmlns:a16="http://schemas.microsoft.com/office/drawing/2014/main" id="{48109853-A2E3-F46C-85AB-8BEE7DA719A0}"/>
              </a:ext>
            </a:extLst>
          </p:cNvPr>
          <p:cNvSpPr/>
          <p:nvPr/>
        </p:nvSpPr>
        <p:spPr>
          <a:xfrm>
            <a:off x="3878228" y="4592334"/>
            <a:ext cx="815600" cy="763600"/>
          </a:xfrm>
          <a:prstGeom prst="foldedCorner">
            <a:avLst>
              <a:gd name="adj" fmla="val 16667"/>
            </a:avLst>
          </a:prstGeom>
          <a:solidFill>
            <a:srgbClr val="93C47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3" name="Google Shape;92;p13">
            <a:extLst>
              <a:ext uri="{FF2B5EF4-FFF2-40B4-BE49-F238E27FC236}">
                <a16:creationId xmlns:a16="http://schemas.microsoft.com/office/drawing/2014/main" id="{6E21CD68-5D13-8ECC-A12D-74EC1666D6A4}"/>
              </a:ext>
            </a:extLst>
          </p:cNvPr>
          <p:cNvSpPr/>
          <p:nvPr/>
        </p:nvSpPr>
        <p:spPr>
          <a:xfrm>
            <a:off x="1763714" y="4592334"/>
            <a:ext cx="815600" cy="763600"/>
          </a:xfrm>
          <a:prstGeom prst="foldedCorner">
            <a:avLst>
              <a:gd name="adj" fmla="val 16667"/>
            </a:avLst>
          </a:prstGeom>
          <a:solidFill>
            <a:srgbClr val="FF99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333" b="0" i="0" u="none" strike="noStrike" cap="none" dirty="0">
              <a:solidFill>
                <a:srgbClr val="000000"/>
              </a:solidFill>
              <a:latin typeface="Arial"/>
              <a:ea typeface="Arial"/>
              <a:cs typeface="Arial"/>
              <a:sym typeface="Arial"/>
            </a:endParaRPr>
          </a:p>
        </p:txBody>
      </p:sp>
      <p:sp>
        <p:nvSpPr>
          <p:cNvPr id="4" name="Google Shape;93;p13">
            <a:extLst>
              <a:ext uri="{FF2B5EF4-FFF2-40B4-BE49-F238E27FC236}">
                <a16:creationId xmlns:a16="http://schemas.microsoft.com/office/drawing/2014/main" id="{2ABA1D4F-9ADB-14C8-99B3-6D9CA28DED67}"/>
              </a:ext>
            </a:extLst>
          </p:cNvPr>
          <p:cNvSpPr/>
          <p:nvPr/>
        </p:nvSpPr>
        <p:spPr>
          <a:xfrm>
            <a:off x="716573" y="4584025"/>
            <a:ext cx="815600" cy="763600"/>
          </a:xfrm>
          <a:prstGeom prst="foldedCorner">
            <a:avLst>
              <a:gd name="adj" fmla="val 16667"/>
            </a:avLst>
          </a:prstGeom>
          <a:solidFill>
            <a:srgbClr val="FFFF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lang="en-AU" sz="1333"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867" b="0" i="0" u="none" strike="noStrike" cap="none" dirty="0">
              <a:solidFill>
                <a:srgbClr val="000000"/>
              </a:solidFill>
              <a:latin typeface="Arial"/>
              <a:ea typeface="Arial"/>
              <a:cs typeface="Arial"/>
              <a:sym typeface="Arial"/>
            </a:endParaRPr>
          </a:p>
        </p:txBody>
      </p:sp>
      <p:sp>
        <p:nvSpPr>
          <p:cNvPr id="5" name="Google Shape;97;p13">
            <a:extLst>
              <a:ext uri="{FF2B5EF4-FFF2-40B4-BE49-F238E27FC236}">
                <a16:creationId xmlns:a16="http://schemas.microsoft.com/office/drawing/2014/main" id="{D3F7EAA8-A532-1FDD-34CC-5C6786D6ADC2}"/>
              </a:ext>
            </a:extLst>
          </p:cNvPr>
          <p:cNvSpPr/>
          <p:nvPr/>
        </p:nvSpPr>
        <p:spPr>
          <a:xfrm>
            <a:off x="2810113" y="4592334"/>
            <a:ext cx="815600" cy="763600"/>
          </a:xfrm>
          <a:prstGeom prst="foldedCorner">
            <a:avLst>
              <a:gd name="adj" fmla="val 16667"/>
            </a:avLst>
          </a:prstGeom>
          <a:solidFill>
            <a:srgbClr val="00B0F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164445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FC3AF5-D7D8-2F17-225C-B6D1326BCC50}"/>
              </a:ext>
            </a:extLst>
          </p:cNvPr>
          <p:cNvPicPr>
            <a:picLocks noChangeAspect="1"/>
          </p:cNvPicPr>
          <p:nvPr/>
        </p:nvPicPr>
        <p:blipFill>
          <a:blip r:embed="rId2"/>
          <a:stretch>
            <a:fillRect/>
          </a:stretch>
        </p:blipFill>
        <p:spPr>
          <a:xfrm>
            <a:off x="98323" y="0"/>
            <a:ext cx="12211664" cy="6858000"/>
          </a:xfrm>
          <a:prstGeom prst="rect">
            <a:avLst/>
          </a:prstGeom>
        </p:spPr>
      </p:pic>
    </p:spTree>
    <p:extLst>
      <p:ext uri="{BB962C8B-B14F-4D97-AF65-F5344CB8AC3E}">
        <p14:creationId xmlns:p14="http://schemas.microsoft.com/office/powerpoint/2010/main" val="4147589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3B1605-5903-ECBF-9F14-5FB209B59FA0}"/>
              </a:ext>
            </a:extLst>
          </p:cNvPr>
          <p:cNvSpPr txBox="1"/>
          <p:nvPr/>
        </p:nvSpPr>
        <p:spPr>
          <a:xfrm>
            <a:off x="265470" y="1344080"/>
            <a:ext cx="11090787" cy="3046988"/>
          </a:xfrm>
          <a:prstGeom prst="rect">
            <a:avLst/>
          </a:prstGeom>
          <a:noFill/>
        </p:spPr>
        <p:txBody>
          <a:bodyPr wrap="square">
            <a:spAutoFit/>
          </a:bodyPr>
          <a:lstStyle/>
          <a:p>
            <a:pPr algn="just"/>
            <a:r>
              <a:rPr lang="en-US" sz="3200" b="0" i="0" dirty="0">
                <a:solidFill>
                  <a:srgbClr val="374151"/>
                </a:solidFill>
                <a:effectLst/>
                <a:latin typeface="Söhne"/>
              </a:rPr>
              <a:t>Design Thinking is a problem-solving and innovation methodology that prioritizes a human-centered approach. It emerged as a concept in the field of design but has since been widely adopted across various industries and disciplines. The process encourages a creative and collaborative approach to problem-solving, emphasizing empathy for the end-users or customers.</a:t>
            </a:r>
            <a:endParaRPr lang="en-IN" sz="3200" dirty="0"/>
          </a:p>
        </p:txBody>
      </p:sp>
      <p:sp>
        <p:nvSpPr>
          <p:cNvPr id="4" name="TextBox 3">
            <a:extLst>
              <a:ext uri="{FF2B5EF4-FFF2-40B4-BE49-F238E27FC236}">
                <a16:creationId xmlns:a16="http://schemas.microsoft.com/office/drawing/2014/main" id="{5BA97D13-2AB1-9366-2111-6E40B61A6542}"/>
              </a:ext>
            </a:extLst>
          </p:cNvPr>
          <p:cNvSpPr txBox="1"/>
          <p:nvPr/>
        </p:nvSpPr>
        <p:spPr>
          <a:xfrm>
            <a:off x="226142" y="226142"/>
            <a:ext cx="5761703" cy="584775"/>
          </a:xfrm>
          <a:prstGeom prst="rect">
            <a:avLst/>
          </a:prstGeom>
          <a:noFill/>
        </p:spPr>
        <p:txBody>
          <a:bodyPr wrap="square" rtlCol="0">
            <a:spAutoFit/>
          </a:bodyPr>
          <a:lstStyle/>
          <a:p>
            <a:r>
              <a:rPr lang="en-IN" sz="3200" b="1" dirty="0"/>
              <a:t>What is Design Thinking??</a:t>
            </a:r>
          </a:p>
        </p:txBody>
      </p:sp>
    </p:spTree>
    <p:extLst>
      <p:ext uri="{BB962C8B-B14F-4D97-AF65-F5344CB8AC3E}">
        <p14:creationId xmlns:p14="http://schemas.microsoft.com/office/powerpoint/2010/main" val="11737582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E2AFAF-E782-CE84-0D92-7F18A08AB62B}"/>
              </a:ext>
            </a:extLst>
          </p:cNvPr>
          <p:cNvSpPr txBox="1"/>
          <p:nvPr/>
        </p:nvSpPr>
        <p:spPr>
          <a:xfrm>
            <a:off x="285135" y="206477"/>
            <a:ext cx="5594555" cy="707886"/>
          </a:xfrm>
          <a:prstGeom prst="rect">
            <a:avLst/>
          </a:prstGeom>
          <a:noFill/>
        </p:spPr>
        <p:txBody>
          <a:bodyPr wrap="square" rtlCol="0">
            <a:spAutoFit/>
          </a:bodyPr>
          <a:lstStyle/>
          <a:p>
            <a:r>
              <a:rPr lang="en-IN" sz="4000" b="1" dirty="0"/>
              <a:t>Ideate Phase</a:t>
            </a:r>
          </a:p>
        </p:txBody>
      </p:sp>
      <p:sp>
        <p:nvSpPr>
          <p:cNvPr id="4" name="TextBox 3">
            <a:extLst>
              <a:ext uri="{FF2B5EF4-FFF2-40B4-BE49-F238E27FC236}">
                <a16:creationId xmlns:a16="http://schemas.microsoft.com/office/drawing/2014/main" id="{1CF6A2B1-F278-FE96-C9D2-BABC1F0C6902}"/>
              </a:ext>
            </a:extLst>
          </p:cNvPr>
          <p:cNvSpPr txBox="1"/>
          <p:nvPr/>
        </p:nvSpPr>
        <p:spPr>
          <a:xfrm>
            <a:off x="383458" y="1835692"/>
            <a:ext cx="11425083" cy="3108543"/>
          </a:xfrm>
          <a:prstGeom prst="rect">
            <a:avLst/>
          </a:prstGeom>
          <a:noFill/>
        </p:spPr>
        <p:txBody>
          <a:bodyPr wrap="square">
            <a:spAutoFit/>
          </a:bodyPr>
          <a:lstStyle/>
          <a:p>
            <a:pPr algn="just"/>
            <a:r>
              <a:rPr lang="en-US" sz="2800" b="0" i="0" dirty="0">
                <a:solidFill>
                  <a:srgbClr val="374151"/>
                </a:solidFill>
                <a:effectLst/>
                <a:latin typeface="Söhne"/>
              </a:rPr>
              <a:t>The ideate phase is a crucial step in the Design Thinking process. It typically follows the empathize and define phases and precedes the prototype and test phases. </a:t>
            </a:r>
          </a:p>
          <a:p>
            <a:pPr algn="just"/>
            <a:endParaRPr lang="en-US" sz="2800" dirty="0">
              <a:solidFill>
                <a:srgbClr val="374151"/>
              </a:solidFill>
              <a:latin typeface="Söhne"/>
            </a:endParaRPr>
          </a:p>
          <a:p>
            <a:pPr algn="just"/>
            <a:r>
              <a:rPr lang="en-US" sz="2800" b="0" i="0" dirty="0">
                <a:solidFill>
                  <a:srgbClr val="374151"/>
                </a:solidFill>
                <a:effectLst/>
                <a:latin typeface="Söhne"/>
              </a:rPr>
              <a:t>During the ideate phase, the goal is to generate a wide range of creative and innovative ideas to address the problem or challenge identified in the earlier stages.</a:t>
            </a:r>
            <a:endParaRPr lang="en-IN" sz="2800" dirty="0"/>
          </a:p>
        </p:txBody>
      </p:sp>
    </p:spTree>
    <p:extLst>
      <p:ext uri="{BB962C8B-B14F-4D97-AF65-F5344CB8AC3E}">
        <p14:creationId xmlns:p14="http://schemas.microsoft.com/office/powerpoint/2010/main" val="10510656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C2788A-D34E-E4D6-6105-C35D206F85DF}"/>
              </a:ext>
            </a:extLst>
          </p:cNvPr>
          <p:cNvSpPr txBox="1"/>
          <p:nvPr/>
        </p:nvSpPr>
        <p:spPr>
          <a:xfrm>
            <a:off x="412954" y="345935"/>
            <a:ext cx="11366091" cy="5632311"/>
          </a:xfrm>
          <a:prstGeom prst="rect">
            <a:avLst/>
          </a:prstGeom>
          <a:noFill/>
        </p:spPr>
        <p:txBody>
          <a:bodyPr wrap="square">
            <a:spAutoFit/>
          </a:bodyPr>
          <a:lstStyle/>
          <a:p>
            <a:r>
              <a:rPr lang="en-US" sz="2400" b="0" i="0" dirty="0">
                <a:solidFill>
                  <a:srgbClr val="374151"/>
                </a:solidFill>
                <a:effectLst/>
                <a:latin typeface="Söhne"/>
              </a:rPr>
              <a:t>The "Ideate" phase in Design Thinking is a crucial step where designers brainstorm a wide range of creative ideas to address the challenge they're working on. </a:t>
            </a:r>
          </a:p>
          <a:p>
            <a:endParaRPr lang="en-US" sz="2400" dirty="0">
              <a:solidFill>
                <a:srgbClr val="374151"/>
              </a:solidFill>
              <a:latin typeface="Söhne"/>
            </a:endParaRPr>
          </a:p>
          <a:p>
            <a:r>
              <a:rPr lang="en-US" sz="2400" b="0" i="0" dirty="0">
                <a:solidFill>
                  <a:srgbClr val="374151"/>
                </a:solidFill>
                <a:effectLst/>
                <a:latin typeface="Söhne"/>
              </a:rPr>
              <a:t>This phase is characterized by its emphasis on quantity over quality, encouraging participants to generate a diverse array of ideas without immediately evaluating or critiquing them. </a:t>
            </a:r>
          </a:p>
          <a:p>
            <a:endParaRPr lang="en-US" sz="2400" b="0" i="0" dirty="0">
              <a:solidFill>
                <a:srgbClr val="374151"/>
              </a:solidFill>
              <a:effectLst/>
              <a:latin typeface="Söhne"/>
            </a:endParaRPr>
          </a:p>
          <a:p>
            <a:r>
              <a:rPr lang="en-US" sz="2400" b="0" i="0" dirty="0">
                <a:solidFill>
                  <a:srgbClr val="374151"/>
                </a:solidFill>
                <a:effectLst/>
                <a:latin typeface="Söhne"/>
              </a:rPr>
              <a:t>The goal is to expand the solution space and think outside the box, often using methods like mind mapping, sketching, and various brainstorming techniques. </a:t>
            </a:r>
          </a:p>
          <a:p>
            <a:endParaRPr lang="en-US" sz="2400" dirty="0">
              <a:solidFill>
                <a:srgbClr val="374151"/>
              </a:solidFill>
              <a:latin typeface="Söhne"/>
            </a:endParaRPr>
          </a:p>
          <a:p>
            <a:r>
              <a:rPr lang="en-US" sz="2400" b="0" i="0" dirty="0">
                <a:solidFill>
                  <a:srgbClr val="374151"/>
                </a:solidFill>
                <a:effectLst/>
                <a:latin typeface="Söhne"/>
              </a:rPr>
              <a:t>The focus is on fostering creative and unconventional thinking to uncover innovative solutions to the problem at hand. </a:t>
            </a:r>
          </a:p>
          <a:p>
            <a:endParaRPr lang="en-US" sz="2400" dirty="0">
              <a:solidFill>
                <a:srgbClr val="374151"/>
              </a:solidFill>
              <a:latin typeface="Söhne"/>
            </a:endParaRPr>
          </a:p>
          <a:p>
            <a:r>
              <a:rPr lang="en-US" sz="2400" b="0" i="0" dirty="0">
                <a:solidFill>
                  <a:srgbClr val="374151"/>
                </a:solidFill>
                <a:effectLst/>
                <a:latin typeface="Söhne"/>
              </a:rPr>
              <a:t>This phase is typically collaborative, with team members building on each other's ideas to explore as many possibilities as possible.</a:t>
            </a:r>
            <a:endParaRPr lang="en-IN" sz="2400" dirty="0"/>
          </a:p>
        </p:txBody>
      </p:sp>
    </p:spTree>
    <p:extLst>
      <p:ext uri="{BB962C8B-B14F-4D97-AF65-F5344CB8AC3E}">
        <p14:creationId xmlns:p14="http://schemas.microsoft.com/office/powerpoint/2010/main" val="738105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D65AA3-A636-BDD4-FF71-10D0F7F9C4D7}"/>
              </a:ext>
            </a:extLst>
          </p:cNvPr>
          <p:cNvSpPr txBox="1"/>
          <p:nvPr/>
        </p:nvSpPr>
        <p:spPr>
          <a:xfrm>
            <a:off x="344128" y="228289"/>
            <a:ext cx="10323871" cy="523220"/>
          </a:xfrm>
          <a:prstGeom prst="rect">
            <a:avLst/>
          </a:prstGeom>
          <a:noFill/>
        </p:spPr>
        <p:txBody>
          <a:bodyPr wrap="square">
            <a:spAutoFit/>
          </a:bodyPr>
          <a:lstStyle/>
          <a:p>
            <a:r>
              <a:rPr lang="en-US" sz="2800" b="0" i="0" dirty="0">
                <a:solidFill>
                  <a:srgbClr val="374151"/>
                </a:solidFill>
                <a:effectLst/>
                <a:latin typeface="Söhne"/>
              </a:rPr>
              <a:t>Here's a breakdown of the ideate phase in Design Thinking:</a:t>
            </a:r>
            <a:endParaRPr lang="en-IN" sz="2800" dirty="0"/>
          </a:p>
        </p:txBody>
      </p:sp>
      <p:sp>
        <p:nvSpPr>
          <p:cNvPr id="5" name="TextBox 4">
            <a:extLst>
              <a:ext uri="{FF2B5EF4-FFF2-40B4-BE49-F238E27FC236}">
                <a16:creationId xmlns:a16="http://schemas.microsoft.com/office/drawing/2014/main" id="{09057E60-06B1-6746-EF91-2D3A3C8E8BB1}"/>
              </a:ext>
            </a:extLst>
          </p:cNvPr>
          <p:cNvSpPr txBox="1"/>
          <p:nvPr/>
        </p:nvSpPr>
        <p:spPr>
          <a:xfrm>
            <a:off x="344128" y="923836"/>
            <a:ext cx="11297266" cy="5632311"/>
          </a:xfrm>
          <a:prstGeom prst="rect">
            <a:avLst/>
          </a:prstGeom>
          <a:noFill/>
        </p:spPr>
        <p:txBody>
          <a:bodyPr wrap="square">
            <a:spAutoFit/>
          </a:bodyPr>
          <a:lstStyle/>
          <a:p>
            <a:r>
              <a:rPr lang="en-US" sz="2400" b="1" i="0" dirty="0">
                <a:solidFill>
                  <a:srgbClr val="374151"/>
                </a:solidFill>
                <a:effectLst/>
                <a:latin typeface="Söhne"/>
              </a:rPr>
              <a:t>Divergent Thinking:</a:t>
            </a:r>
            <a:r>
              <a:rPr lang="en-US" sz="2400" b="0" i="0" dirty="0">
                <a:solidFill>
                  <a:srgbClr val="374151"/>
                </a:solidFill>
                <a:effectLst/>
                <a:latin typeface="Söhne"/>
              </a:rPr>
              <a:t> Ideation encourages participants to think broadly and generate as many ideas as possible without judgment or criticism. The emphasis is on quantity over quality at this stage.</a:t>
            </a:r>
          </a:p>
          <a:p>
            <a:endParaRPr lang="en-US" sz="2400" dirty="0">
              <a:solidFill>
                <a:srgbClr val="374151"/>
              </a:solidFill>
              <a:latin typeface="Söhne"/>
            </a:endParaRPr>
          </a:p>
          <a:p>
            <a:r>
              <a:rPr lang="en-US" sz="2400" b="1" i="0" dirty="0">
                <a:solidFill>
                  <a:srgbClr val="374151"/>
                </a:solidFill>
                <a:effectLst/>
                <a:latin typeface="Söhne"/>
              </a:rPr>
              <a:t>Brainstorming</a:t>
            </a:r>
            <a:r>
              <a:rPr lang="en-US" sz="2400" b="0" i="0" dirty="0">
                <a:solidFill>
                  <a:srgbClr val="374151"/>
                </a:solidFill>
                <a:effectLst/>
                <a:latin typeface="Söhne"/>
              </a:rPr>
              <a:t>: One common technique used during ideation is brainstorming sessions. These sessions bring together a diverse group of individuals who contribute their ideas freely and build upon each other's thoughts.</a:t>
            </a:r>
          </a:p>
          <a:p>
            <a:endParaRPr lang="en-US" sz="2400" dirty="0">
              <a:solidFill>
                <a:srgbClr val="374151"/>
              </a:solidFill>
              <a:latin typeface="Söhne"/>
            </a:endParaRPr>
          </a:p>
          <a:p>
            <a:r>
              <a:rPr lang="en-US" sz="2400" b="1" i="0" dirty="0">
                <a:solidFill>
                  <a:srgbClr val="374151"/>
                </a:solidFill>
                <a:effectLst/>
                <a:latin typeface="Söhne"/>
              </a:rPr>
              <a:t>Idea Generation Tools</a:t>
            </a:r>
            <a:r>
              <a:rPr lang="en-US" sz="2400" b="0" i="0" dirty="0">
                <a:solidFill>
                  <a:srgbClr val="374151"/>
                </a:solidFill>
                <a:effectLst/>
                <a:latin typeface="Söhne"/>
              </a:rPr>
              <a:t>: Facilitators may employ various creativity and idea generation tools, such as mind mapping, brainstorming exercises, analogies, metaphors, and role-playing, to stimulate creative thinking.</a:t>
            </a:r>
          </a:p>
          <a:p>
            <a:endParaRPr lang="en-US" sz="2400" dirty="0">
              <a:solidFill>
                <a:srgbClr val="374151"/>
              </a:solidFill>
              <a:latin typeface="Söhne"/>
            </a:endParaRPr>
          </a:p>
          <a:p>
            <a:r>
              <a:rPr lang="en-US" sz="2400" b="1" i="0" dirty="0">
                <a:solidFill>
                  <a:srgbClr val="374151"/>
                </a:solidFill>
                <a:effectLst/>
                <a:latin typeface="Söhne"/>
              </a:rPr>
              <a:t>Encouraging Wild Ideas</a:t>
            </a:r>
            <a:r>
              <a:rPr lang="en-US" sz="2400" b="0" i="0" dirty="0">
                <a:solidFill>
                  <a:srgbClr val="374151"/>
                </a:solidFill>
                <a:effectLst/>
                <a:latin typeface="Söhne"/>
              </a:rPr>
              <a:t>: Participants are encouraged to think "outside the box" and come up with unconventional and even seemingly impractical ideas. Sometimes, these wild ideas can lead to innovative solutions.</a:t>
            </a:r>
            <a:endParaRPr lang="en-IN" sz="2400" dirty="0"/>
          </a:p>
        </p:txBody>
      </p:sp>
    </p:spTree>
    <p:extLst>
      <p:ext uri="{BB962C8B-B14F-4D97-AF65-F5344CB8AC3E}">
        <p14:creationId xmlns:p14="http://schemas.microsoft.com/office/powerpoint/2010/main" val="2241114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C316137-B8BA-04FF-C28A-F3073E5FF282}"/>
              </a:ext>
            </a:extLst>
          </p:cNvPr>
          <p:cNvSpPr txBox="1"/>
          <p:nvPr/>
        </p:nvSpPr>
        <p:spPr>
          <a:xfrm>
            <a:off x="196645" y="333559"/>
            <a:ext cx="11543070" cy="5632311"/>
          </a:xfrm>
          <a:prstGeom prst="rect">
            <a:avLst/>
          </a:prstGeom>
          <a:noFill/>
        </p:spPr>
        <p:txBody>
          <a:bodyPr wrap="square">
            <a:spAutoFit/>
          </a:bodyPr>
          <a:lstStyle/>
          <a:p>
            <a:pPr algn="just"/>
            <a:r>
              <a:rPr lang="en-US" sz="2400" b="1" i="0" dirty="0">
                <a:solidFill>
                  <a:srgbClr val="374151"/>
                </a:solidFill>
                <a:effectLst/>
                <a:latin typeface="Söhne"/>
              </a:rPr>
              <a:t>Building on Others' Ideas</a:t>
            </a:r>
            <a:r>
              <a:rPr lang="en-US" sz="2400" b="0" i="0" dirty="0">
                <a:solidFill>
                  <a:srgbClr val="374151"/>
                </a:solidFill>
                <a:effectLst/>
                <a:latin typeface="Söhne"/>
              </a:rPr>
              <a:t>: Collaboration is key during ideation. Participants should actively listen to each other's ideas, build upon them, and combine concepts to create new possibilities.</a:t>
            </a:r>
          </a:p>
          <a:p>
            <a:pPr algn="just"/>
            <a:endParaRPr lang="en-US" sz="2400" b="0" i="0" dirty="0">
              <a:solidFill>
                <a:srgbClr val="374151"/>
              </a:solidFill>
              <a:effectLst/>
              <a:latin typeface="Söhne"/>
            </a:endParaRPr>
          </a:p>
          <a:p>
            <a:pPr algn="just"/>
            <a:r>
              <a:rPr lang="en-US" sz="2400" b="1" i="0" dirty="0">
                <a:solidFill>
                  <a:srgbClr val="374151"/>
                </a:solidFill>
                <a:effectLst/>
                <a:latin typeface="Söhne"/>
              </a:rPr>
              <a:t>Visualizing Ideas</a:t>
            </a:r>
            <a:r>
              <a:rPr lang="en-US" sz="2400" b="0" i="0" dirty="0">
                <a:solidFill>
                  <a:srgbClr val="374151"/>
                </a:solidFill>
                <a:effectLst/>
                <a:latin typeface="Söhne"/>
              </a:rPr>
              <a:t>: Sketching, diagramming, or using other visual aids can help participants communicate and refine their ideas. Visual representations often make concepts more tangible and easier to understand.</a:t>
            </a:r>
          </a:p>
          <a:p>
            <a:pPr algn="just"/>
            <a:endParaRPr lang="en-US" sz="2400" b="0" i="0" dirty="0">
              <a:solidFill>
                <a:srgbClr val="374151"/>
              </a:solidFill>
              <a:effectLst/>
              <a:latin typeface="Söhne"/>
            </a:endParaRPr>
          </a:p>
          <a:p>
            <a:pPr algn="just"/>
            <a:r>
              <a:rPr lang="en-US" sz="2400" b="1" i="0" dirty="0">
                <a:solidFill>
                  <a:srgbClr val="374151"/>
                </a:solidFill>
                <a:effectLst/>
                <a:latin typeface="Söhne"/>
              </a:rPr>
              <a:t>Affinity Mapping</a:t>
            </a:r>
            <a:r>
              <a:rPr lang="en-US" sz="2400" b="0" i="0" dirty="0">
                <a:solidFill>
                  <a:srgbClr val="374151"/>
                </a:solidFill>
                <a:effectLst/>
                <a:latin typeface="Söhne"/>
              </a:rPr>
              <a:t>: After generating a significant number of ideas, participants can cluster related concepts and identify patterns to make sense of the diverse ideas generated during the ideation phase.</a:t>
            </a:r>
          </a:p>
          <a:p>
            <a:pPr algn="just"/>
            <a:endParaRPr lang="en-US" sz="2400" b="0" i="0" dirty="0">
              <a:solidFill>
                <a:srgbClr val="374151"/>
              </a:solidFill>
              <a:effectLst/>
              <a:latin typeface="Söhne"/>
            </a:endParaRPr>
          </a:p>
          <a:p>
            <a:pPr algn="just"/>
            <a:r>
              <a:rPr lang="en-US" sz="2400" b="1" i="0" dirty="0">
                <a:solidFill>
                  <a:srgbClr val="374151"/>
                </a:solidFill>
                <a:effectLst/>
                <a:latin typeface="Söhne"/>
              </a:rPr>
              <a:t>Prioritization:</a:t>
            </a:r>
            <a:r>
              <a:rPr lang="en-US" sz="2400" b="0" i="0" dirty="0">
                <a:solidFill>
                  <a:srgbClr val="374151"/>
                </a:solidFill>
                <a:effectLst/>
                <a:latin typeface="Söhne"/>
              </a:rPr>
              <a:t> Once a range of ideas has been generated, the next step is to prioritize and select the most promising ones. Criteria for selection may include feasibility, impact, alignment with user needs, and alignment with the project's goals.</a:t>
            </a:r>
          </a:p>
        </p:txBody>
      </p:sp>
    </p:spTree>
    <p:extLst>
      <p:ext uri="{BB962C8B-B14F-4D97-AF65-F5344CB8AC3E}">
        <p14:creationId xmlns:p14="http://schemas.microsoft.com/office/powerpoint/2010/main" val="31909178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38DFF73-C39F-F9A0-0C05-AAE6C595884B}"/>
              </a:ext>
            </a:extLst>
          </p:cNvPr>
          <p:cNvSpPr txBox="1"/>
          <p:nvPr/>
        </p:nvSpPr>
        <p:spPr>
          <a:xfrm>
            <a:off x="698091" y="509185"/>
            <a:ext cx="10707328" cy="4154984"/>
          </a:xfrm>
          <a:prstGeom prst="rect">
            <a:avLst/>
          </a:prstGeom>
          <a:noFill/>
        </p:spPr>
        <p:txBody>
          <a:bodyPr wrap="square">
            <a:spAutoFit/>
          </a:bodyPr>
          <a:lstStyle/>
          <a:p>
            <a:pPr algn="just"/>
            <a:r>
              <a:rPr lang="en-US" sz="2400" b="1" i="0" dirty="0">
                <a:solidFill>
                  <a:srgbClr val="374151"/>
                </a:solidFill>
                <a:effectLst/>
                <a:latin typeface="Söhne"/>
              </a:rPr>
              <a:t>Idea Selection</a:t>
            </a:r>
            <a:r>
              <a:rPr lang="en-US" sz="2400" b="0" i="0" dirty="0">
                <a:solidFill>
                  <a:srgbClr val="374151"/>
                </a:solidFill>
                <a:effectLst/>
                <a:latin typeface="Söhne"/>
              </a:rPr>
              <a:t>: Teams may vote on the ideas they find most promising or use other decision-making methods to narrow down the options.</a:t>
            </a:r>
          </a:p>
          <a:p>
            <a:pPr algn="just"/>
            <a:endParaRPr lang="en-US" sz="2400" b="0" i="0" dirty="0">
              <a:solidFill>
                <a:srgbClr val="374151"/>
              </a:solidFill>
              <a:effectLst/>
              <a:latin typeface="Söhne"/>
            </a:endParaRPr>
          </a:p>
          <a:p>
            <a:pPr algn="just"/>
            <a:r>
              <a:rPr lang="en-US" sz="2400" b="1" i="0" dirty="0">
                <a:solidFill>
                  <a:srgbClr val="374151"/>
                </a:solidFill>
                <a:effectLst/>
                <a:latin typeface="Söhne"/>
              </a:rPr>
              <a:t>Concept Development</a:t>
            </a:r>
            <a:r>
              <a:rPr lang="en-US" sz="2400" b="0" i="0" dirty="0">
                <a:solidFill>
                  <a:srgbClr val="374151"/>
                </a:solidFill>
                <a:effectLst/>
                <a:latin typeface="Söhne"/>
              </a:rPr>
              <a:t>: Selected ideas are then developed further, adding more detail and fleshing out the concepts to create a clearer vision of potential solutions.</a:t>
            </a:r>
          </a:p>
          <a:p>
            <a:pPr algn="just"/>
            <a:endParaRPr lang="en-US" sz="2400" dirty="0">
              <a:solidFill>
                <a:srgbClr val="374151"/>
              </a:solidFill>
              <a:latin typeface="Söhne"/>
            </a:endParaRPr>
          </a:p>
          <a:p>
            <a:pPr algn="just"/>
            <a:endParaRPr lang="en-US" sz="2400" b="0" i="0" dirty="0">
              <a:solidFill>
                <a:srgbClr val="374151"/>
              </a:solidFill>
              <a:effectLst/>
              <a:latin typeface="Söhne"/>
            </a:endParaRPr>
          </a:p>
          <a:p>
            <a:pPr algn="just"/>
            <a:r>
              <a:rPr lang="en-US" sz="2400" b="0" i="0" dirty="0">
                <a:solidFill>
                  <a:srgbClr val="374151"/>
                </a:solidFill>
                <a:effectLst/>
                <a:latin typeface="Söhne"/>
              </a:rPr>
              <a:t>The ideate phase is essential because it provides the raw material for creating prototypes in the next phase of the Design Thinking process. By encouraging diverse and creative thinking during ideation, teams can increase the chances of developing innovative solutions that address the problem at hand effectively.</a:t>
            </a:r>
          </a:p>
        </p:txBody>
      </p:sp>
    </p:spTree>
    <p:extLst>
      <p:ext uri="{BB962C8B-B14F-4D97-AF65-F5344CB8AC3E}">
        <p14:creationId xmlns:p14="http://schemas.microsoft.com/office/powerpoint/2010/main" val="17815186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D08EA49-44D6-1B96-76CF-0DA9A57847A2}"/>
              </a:ext>
            </a:extLst>
          </p:cNvPr>
          <p:cNvSpPr txBox="1"/>
          <p:nvPr/>
        </p:nvSpPr>
        <p:spPr>
          <a:xfrm>
            <a:off x="235974" y="120134"/>
            <a:ext cx="6096000" cy="584775"/>
          </a:xfrm>
          <a:prstGeom prst="rect">
            <a:avLst/>
          </a:prstGeom>
          <a:noFill/>
        </p:spPr>
        <p:txBody>
          <a:bodyPr wrap="square">
            <a:spAutoFit/>
          </a:bodyPr>
          <a:lstStyle/>
          <a:p>
            <a:r>
              <a:rPr lang="en-IN" sz="3200" b="1" i="0" dirty="0">
                <a:solidFill>
                  <a:srgbClr val="0F0F0F"/>
                </a:solidFill>
                <a:effectLst/>
                <a:latin typeface="Söhne"/>
              </a:rPr>
              <a:t>Prototype phase</a:t>
            </a:r>
            <a:endParaRPr lang="en-IN" sz="3200" b="1" dirty="0"/>
          </a:p>
        </p:txBody>
      </p:sp>
      <p:sp>
        <p:nvSpPr>
          <p:cNvPr id="5" name="TextBox 4">
            <a:extLst>
              <a:ext uri="{FF2B5EF4-FFF2-40B4-BE49-F238E27FC236}">
                <a16:creationId xmlns:a16="http://schemas.microsoft.com/office/drawing/2014/main" id="{49FB48BA-076E-E5A9-375C-1603980C5EBC}"/>
              </a:ext>
            </a:extLst>
          </p:cNvPr>
          <p:cNvSpPr txBox="1"/>
          <p:nvPr/>
        </p:nvSpPr>
        <p:spPr>
          <a:xfrm>
            <a:off x="334296" y="1621078"/>
            <a:ext cx="11110452" cy="3046988"/>
          </a:xfrm>
          <a:prstGeom prst="rect">
            <a:avLst/>
          </a:prstGeom>
          <a:noFill/>
        </p:spPr>
        <p:txBody>
          <a:bodyPr wrap="square">
            <a:spAutoFit/>
          </a:bodyPr>
          <a:lstStyle/>
          <a:p>
            <a:pPr algn="just"/>
            <a:r>
              <a:rPr lang="en-US" sz="2400" b="0" i="0" dirty="0">
                <a:solidFill>
                  <a:srgbClr val="374151"/>
                </a:solidFill>
                <a:effectLst/>
                <a:latin typeface="Söhne"/>
              </a:rPr>
              <a:t>In Design Thinking, the prototype phase is a critical stage in the iterative problem-solving process. </a:t>
            </a:r>
          </a:p>
          <a:p>
            <a:pPr algn="just"/>
            <a:endParaRPr lang="en-US" sz="2400" dirty="0">
              <a:solidFill>
                <a:srgbClr val="374151"/>
              </a:solidFill>
              <a:latin typeface="Söhne"/>
            </a:endParaRPr>
          </a:p>
          <a:p>
            <a:pPr algn="just"/>
            <a:r>
              <a:rPr lang="en-US" sz="2400" b="0" i="0" dirty="0">
                <a:solidFill>
                  <a:srgbClr val="374151"/>
                </a:solidFill>
                <a:effectLst/>
                <a:latin typeface="Söhne"/>
              </a:rPr>
              <a:t>It involves creating tangible representations of your ideas and concepts to test and refine them. </a:t>
            </a:r>
          </a:p>
          <a:p>
            <a:pPr algn="just"/>
            <a:endParaRPr lang="en-US" sz="2400" dirty="0">
              <a:solidFill>
                <a:srgbClr val="374151"/>
              </a:solidFill>
              <a:latin typeface="Söhne"/>
            </a:endParaRPr>
          </a:p>
          <a:p>
            <a:pPr algn="just"/>
            <a:r>
              <a:rPr lang="en-US" sz="2400" b="0" i="0" dirty="0">
                <a:solidFill>
                  <a:srgbClr val="374151"/>
                </a:solidFill>
                <a:effectLst/>
                <a:latin typeface="Söhne"/>
              </a:rPr>
              <a:t>This phase typically follows the empathize, define, and ideate phases and precedes the test phase.</a:t>
            </a:r>
            <a:endParaRPr lang="en-IN" sz="2400" dirty="0"/>
          </a:p>
        </p:txBody>
      </p:sp>
    </p:spTree>
    <p:extLst>
      <p:ext uri="{BB962C8B-B14F-4D97-AF65-F5344CB8AC3E}">
        <p14:creationId xmlns:p14="http://schemas.microsoft.com/office/powerpoint/2010/main" val="2397022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A584AC1-78AE-AFF0-6A2C-8E6B17DAB439}"/>
              </a:ext>
            </a:extLst>
          </p:cNvPr>
          <p:cNvSpPr txBox="1"/>
          <p:nvPr/>
        </p:nvSpPr>
        <p:spPr>
          <a:xfrm>
            <a:off x="304799" y="474095"/>
            <a:ext cx="9173497" cy="461665"/>
          </a:xfrm>
          <a:prstGeom prst="rect">
            <a:avLst/>
          </a:prstGeom>
          <a:noFill/>
        </p:spPr>
        <p:txBody>
          <a:bodyPr wrap="square">
            <a:spAutoFit/>
          </a:bodyPr>
          <a:lstStyle/>
          <a:p>
            <a:r>
              <a:rPr lang="en-US" sz="2400" b="0" i="0" dirty="0">
                <a:solidFill>
                  <a:srgbClr val="374151"/>
                </a:solidFill>
                <a:effectLst/>
                <a:latin typeface="Söhne"/>
              </a:rPr>
              <a:t>Here's an overview of what the prototype phase entails:</a:t>
            </a:r>
            <a:endParaRPr lang="en-IN" sz="2400" dirty="0"/>
          </a:p>
        </p:txBody>
      </p:sp>
      <p:sp>
        <p:nvSpPr>
          <p:cNvPr id="5" name="TextBox 4">
            <a:extLst>
              <a:ext uri="{FF2B5EF4-FFF2-40B4-BE49-F238E27FC236}">
                <a16:creationId xmlns:a16="http://schemas.microsoft.com/office/drawing/2014/main" id="{014C92E9-B0AC-CD71-9093-A346E521EB64}"/>
              </a:ext>
            </a:extLst>
          </p:cNvPr>
          <p:cNvSpPr txBox="1"/>
          <p:nvPr/>
        </p:nvSpPr>
        <p:spPr>
          <a:xfrm>
            <a:off x="412953" y="1230728"/>
            <a:ext cx="10884309" cy="5016758"/>
          </a:xfrm>
          <a:prstGeom prst="rect">
            <a:avLst/>
          </a:prstGeom>
          <a:noFill/>
        </p:spPr>
        <p:txBody>
          <a:bodyPr wrap="square">
            <a:spAutoFit/>
          </a:bodyPr>
          <a:lstStyle/>
          <a:p>
            <a:pPr algn="just">
              <a:buFont typeface="+mj-lt"/>
              <a:buAutoNum type="arabicPeriod"/>
            </a:pPr>
            <a:r>
              <a:rPr lang="en-US" sz="2000" b="1" i="0" dirty="0">
                <a:solidFill>
                  <a:srgbClr val="374151"/>
                </a:solidFill>
                <a:effectLst/>
                <a:latin typeface="Söhne"/>
              </a:rPr>
              <a:t>Define the prototype's purpose</a:t>
            </a:r>
            <a:r>
              <a:rPr lang="en-US" sz="2000" b="0" i="0" dirty="0">
                <a:solidFill>
                  <a:srgbClr val="374151"/>
                </a:solidFill>
                <a:effectLst/>
                <a:latin typeface="Söhne"/>
              </a:rPr>
              <a:t>: Start by clarifying the specific goals and objectives of your prototype. What are you trying to learn or validate through the prototype? What aspects of your design or solution do you want to test?</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Select the appropriate level of fidelity</a:t>
            </a:r>
            <a:r>
              <a:rPr lang="en-US" sz="2000" b="0" i="0" dirty="0">
                <a:solidFill>
                  <a:srgbClr val="374151"/>
                </a:solidFill>
                <a:effectLst/>
                <a:latin typeface="Söhne"/>
              </a:rPr>
              <a:t>: Prototypes can vary in fidelity, ranging from low-fidelity sketches or paper mock-ups to high-fidelity, functional prototypes. The level of fidelity you choose depends on the questions you want to answer and the resources available. Low-fidelity prototypes are quicker and cheaper to create but may not provide as much realism.</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Create the prototype</a:t>
            </a:r>
            <a:r>
              <a:rPr lang="en-US" sz="2000" b="0" i="0" dirty="0">
                <a:solidFill>
                  <a:srgbClr val="374151"/>
                </a:solidFill>
                <a:effectLst/>
                <a:latin typeface="Söhne"/>
              </a:rPr>
              <a:t>: Build a representation of your design idea using the chosen materials and tools. This could involve sketching, 3D modeling, digital wireframes, or even physical mock-ups, depending on the nature of your project.</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Test and gather feedback</a:t>
            </a:r>
            <a:r>
              <a:rPr lang="en-US" sz="2000" b="0" i="0" dirty="0">
                <a:solidFill>
                  <a:srgbClr val="374151"/>
                </a:solidFill>
                <a:effectLst/>
                <a:latin typeface="Söhne"/>
              </a:rPr>
              <a:t>: The primary purpose of the prototype phase is to gain valuable insights through user testing. Engage with potential users or stakeholders and have them interact with the prototype. Observe their reactions, gather feedback, and note any pain points, insights, or surprises.</a:t>
            </a:r>
          </a:p>
        </p:txBody>
      </p:sp>
    </p:spTree>
    <p:extLst>
      <p:ext uri="{BB962C8B-B14F-4D97-AF65-F5344CB8AC3E}">
        <p14:creationId xmlns:p14="http://schemas.microsoft.com/office/powerpoint/2010/main" val="22513006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557CE46-69DC-443A-3431-C3229754AF63}"/>
              </a:ext>
            </a:extLst>
          </p:cNvPr>
          <p:cNvSpPr txBox="1"/>
          <p:nvPr/>
        </p:nvSpPr>
        <p:spPr>
          <a:xfrm>
            <a:off x="452284" y="642598"/>
            <a:ext cx="10726994" cy="3785652"/>
          </a:xfrm>
          <a:prstGeom prst="rect">
            <a:avLst/>
          </a:prstGeom>
          <a:noFill/>
        </p:spPr>
        <p:txBody>
          <a:bodyPr wrap="square">
            <a:spAutoFit/>
          </a:bodyPr>
          <a:lstStyle/>
          <a:p>
            <a:pPr marL="457200" indent="-457200" algn="l">
              <a:buFont typeface="+mj-lt"/>
              <a:buAutoNum type="arabicPeriod" startAt="5"/>
            </a:pPr>
            <a:r>
              <a:rPr lang="en-US" sz="2400" b="1" i="0" dirty="0">
                <a:solidFill>
                  <a:srgbClr val="374151"/>
                </a:solidFill>
                <a:effectLst/>
                <a:latin typeface="Söhne"/>
              </a:rPr>
              <a:t>Iterate and refine: </a:t>
            </a:r>
            <a:r>
              <a:rPr lang="en-US" sz="2400" b="0" i="0" dirty="0">
                <a:solidFill>
                  <a:srgbClr val="374151"/>
                </a:solidFill>
                <a:effectLst/>
                <a:latin typeface="Söhne"/>
              </a:rPr>
              <a:t>Based on the feedback received during testing, make iterative improvements to your prototype. This might involve refining the design, adjusting features, or changing the overall concept. Repeat the testing and refinement process as necessary until you've addressed the identified issues and improved the design.</a:t>
            </a:r>
          </a:p>
          <a:p>
            <a:pPr marL="457200" indent="-457200" algn="l">
              <a:buFont typeface="+mj-lt"/>
              <a:buAutoNum type="arabicPeriod" startAt="5"/>
            </a:pPr>
            <a:endParaRPr lang="en-US" sz="2400" b="0" i="0" dirty="0">
              <a:solidFill>
                <a:srgbClr val="374151"/>
              </a:solidFill>
              <a:effectLst/>
              <a:latin typeface="Söhne"/>
            </a:endParaRPr>
          </a:p>
          <a:p>
            <a:pPr marL="457200" indent="-457200" algn="l">
              <a:buFont typeface="+mj-lt"/>
              <a:buAutoNum type="arabicPeriod" startAt="5"/>
            </a:pPr>
            <a:r>
              <a:rPr lang="en-US" sz="2400" b="1" i="0" dirty="0">
                <a:solidFill>
                  <a:srgbClr val="374151"/>
                </a:solidFill>
                <a:effectLst/>
                <a:latin typeface="Söhne"/>
              </a:rPr>
              <a:t>Prepare for the test phase</a:t>
            </a:r>
            <a:r>
              <a:rPr lang="en-US" sz="2400" b="0" i="0" dirty="0">
                <a:solidFill>
                  <a:srgbClr val="374151"/>
                </a:solidFill>
                <a:effectLst/>
                <a:latin typeface="Söhne"/>
              </a:rPr>
              <a:t>: Once you've iterated and refined your prototype, you're ready to move on to the test phase, where you evaluate the final design and gather additional feedback. The insights gained from prototype testing inform the development of the final solution.</a:t>
            </a:r>
          </a:p>
        </p:txBody>
      </p:sp>
    </p:spTree>
    <p:extLst>
      <p:ext uri="{BB962C8B-B14F-4D97-AF65-F5344CB8AC3E}">
        <p14:creationId xmlns:p14="http://schemas.microsoft.com/office/powerpoint/2010/main" val="434369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4EA3956-DF81-EE6E-7A02-BE91A3645756}"/>
              </a:ext>
            </a:extLst>
          </p:cNvPr>
          <p:cNvSpPr txBox="1"/>
          <p:nvPr/>
        </p:nvSpPr>
        <p:spPr>
          <a:xfrm>
            <a:off x="127818" y="497657"/>
            <a:ext cx="11415252" cy="3785652"/>
          </a:xfrm>
          <a:prstGeom prst="rect">
            <a:avLst/>
          </a:prstGeom>
          <a:noFill/>
        </p:spPr>
        <p:txBody>
          <a:bodyPr wrap="square">
            <a:spAutoFit/>
          </a:bodyPr>
          <a:lstStyle/>
          <a:p>
            <a:pPr algn="just"/>
            <a:r>
              <a:rPr lang="en-US" sz="2400" b="0" i="0" dirty="0">
                <a:solidFill>
                  <a:srgbClr val="374151"/>
                </a:solidFill>
                <a:effectLst/>
                <a:latin typeface="Söhne"/>
              </a:rPr>
              <a:t>The prototype phase is a fundamental component of Design Thinking as it allows designers and teams to learn from real-world interactions and validate their ideas before committing to full-scale production or development. </a:t>
            </a:r>
          </a:p>
          <a:p>
            <a:pPr algn="just"/>
            <a:endParaRPr lang="en-US" sz="2400" dirty="0">
              <a:solidFill>
                <a:srgbClr val="374151"/>
              </a:solidFill>
              <a:latin typeface="Söhne"/>
            </a:endParaRPr>
          </a:p>
          <a:p>
            <a:pPr algn="just"/>
            <a:r>
              <a:rPr lang="en-US" sz="2400" b="0" i="0" dirty="0">
                <a:solidFill>
                  <a:srgbClr val="374151"/>
                </a:solidFill>
                <a:effectLst/>
                <a:latin typeface="Söhne"/>
              </a:rPr>
              <a:t>It promotes a user-centered approach by emphasizing the importance of user feedback in shaping the final solution. </a:t>
            </a:r>
          </a:p>
          <a:p>
            <a:pPr algn="just"/>
            <a:endParaRPr lang="en-US" sz="2400" dirty="0">
              <a:solidFill>
                <a:srgbClr val="374151"/>
              </a:solidFill>
              <a:latin typeface="Söhne"/>
            </a:endParaRPr>
          </a:p>
          <a:p>
            <a:pPr algn="just"/>
            <a:endParaRPr lang="en-US" sz="2400" b="0" i="0" dirty="0">
              <a:solidFill>
                <a:srgbClr val="374151"/>
              </a:solidFill>
              <a:effectLst/>
              <a:latin typeface="Söhne"/>
            </a:endParaRPr>
          </a:p>
          <a:p>
            <a:pPr algn="just"/>
            <a:r>
              <a:rPr lang="en-US" sz="2400" b="0" i="0" dirty="0">
                <a:solidFill>
                  <a:srgbClr val="374151"/>
                </a:solidFill>
                <a:effectLst/>
                <a:latin typeface="Söhne"/>
              </a:rPr>
              <a:t>Iteration and refinement during this phase help ensure that the eventual product or service meets user needs and expectations.</a:t>
            </a:r>
            <a:endParaRPr lang="en-IN" sz="2400" dirty="0"/>
          </a:p>
        </p:txBody>
      </p:sp>
    </p:spTree>
    <p:extLst>
      <p:ext uri="{BB962C8B-B14F-4D97-AF65-F5344CB8AC3E}">
        <p14:creationId xmlns:p14="http://schemas.microsoft.com/office/powerpoint/2010/main" val="1071158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DF9EE64-3668-7083-CAE7-49DF19319E97}"/>
              </a:ext>
            </a:extLst>
          </p:cNvPr>
          <p:cNvSpPr txBox="1"/>
          <p:nvPr/>
        </p:nvSpPr>
        <p:spPr>
          <a:xfrm>
            <a:off x="275303" y="245806"/>
            <a:ext cx="7393858" cy="584775"/>
          </a:xfrm>
          <a:prstGeom prst="rect">
            <a:avLst/>
          </a:prstGeom>
          <a:noFill/>
        </p:spPr>
        <p:txBody>
          <a:bodyPr wrap="square" rtlCol="0">
            <a:spAutoFit/>
          </a:bodyPr>
          <a:lstStyle/>
          <a:p>
            <a:r>
              <a:rPr lang="en-IN" sz="3200" b="1" dirty="0"/>
              <a:t>Test Phase</a:t>
            </a:r>
          </a:p>
        </p:txBody>
      </p:sp>
      <p:sp>
        <p:nvSpPr>
          <p:cNvPr id="4" name="TextBox 3">
            <a:extLst>
              <a:ext uri="{FF2B5EF4-FFF2-40B4-BE49-F238E27FC236}">
                <a16:creationId xmlns:a16="http://schemas.microsoft.com/office/drawing/2014/main" id="{0D189EE3-7DCD-DF43-63D8-036BDC0BC0A0}"/>
              </a:ext>
            </a:extLst>
          </p:cNvPr>
          <p:cNvSpPr txBox="1"/>
          <p:nvPr/>
        </p:nvSpPr>
        <p:spPr>
          <a:xfrm>
            <a:off x="363793" y="1120676"/>
            <a:ext cx="11326761" cy="4154984"/>
          </a:xfrm>
          <a:prstGeom prst="rect">
            <a:avLst/>
          </a:prstGeom>
          <a:noFill/>
        </p:spPr>
        <p:txBody>
          <a:bodyPr wrap="square">
            <a:spAutoFit/>
          </a:bodyPr>
          <a:lstStyle/>
          <a:p>
            <a:pPr algn="just"/>
            <a:r>
              <a:rPr lang="en-US" sz="2400" b="0" i="0" dirty="0">
                <a:solidFill>
                  <a:srgbClr val="374151"/>
                </a:solidFill>
                <a:effectLst/>
                <a:latin typeface="Söhne"/>
              </a:rPr>
              <a:t>The test phase in Design Thinking is a crucial step in the iterative design process. </a:t>
            </a:r>
          </a:p>
          <a:p>
            <a:pPr algn="just"/>
            <a:endParaRPr lang="en-US" sz="2400" dirty="0">
              <a:solidFill>
                <a:srgbClr val="374151"/>
              </a:solidFill>
              <a:latin typeface="Söhne"/>
            </a:endParaRPr>
          </a:p>
          <a:p>
            <a:pPr algn="just"/>
            <a:r>
              <a:rPr lang="en-US" sz="2400" b="0" i="0" dirty="0">
                <a:solidFill>
                  <a:srgbClr val="374151"/>
                </a:solidFill>
                <a:effectLst/>
                <a:latin typeface="Söhne"/>
              </a:rPr>
              <a:t>It comes after the ideation and prototyping phases and serves as a way to gather feedback and insights from users or stakeholders to refine and improve the design solution before final implementation. </a:t>
            </a:r>
          </a:p>
          <a:p>
            <a:pPr algn="just"/>
            <a:endParaRPr lang="en-US" sz="2400" dirty="0">
              <a:solidFill>
                <a:srgbClr val="374151"/>
              </a:solidFill>
              <a:latin typeface="Söhne"/>
            </a:endParaRPr>
          </a:p>
          <a:p>
            <a:pPr algn="just"/>
            <a:r>
              <a:rPr lang="en-US" sz="2400" b="0" i="0" dirty="0">
                <a:solidFill>
                  <a:srgbClr val="374151"/>
                </a:solidFill>
                <a:effectLst/>
                <a:latin typeface="Söhne"/>
              </a:rPr>
              <a:t>The primary goal of the test phase is to validate the ideas and prototypes created earlier in the process.</a:t>
            </a:r>
          </a:p>
          <a:p>
            <a:pPr algn="just"/>
            <a:endParaRPr lang="en-US" sz="2400" dirty="0">
              <a:solidFill>
                <a:srgbClr val="374151"/>
              </a:solidFill>
              <a:latin typeface="Söhne"/>
            </a:endParaRPr>
          </a:p>
          <a:p>
            <a:pPr algn="just"/>
            <a:r>
              <a:rPr lang="en-US" sz="2400" b="0" i="0" dirty="0">
                <a:solidFill>
                  <a:srgbClr val="374151"/>
                </a:solidFill>
                <a:effectLst/>
                <a:latin typeface="Söhne"/>
              </a:rPr>
              <a:t>This phase involves real-world testing with users to gather feedback, refine the solutions, and ensure they effectively meet the users' needs and solve the identified problem</a:t>
            </a:r>
            <a:endParaRPr lang="en-IN" sz="2400" dirty="0"/>
          </a:p>
        </p:txBody>
      </p:sp>
    </p:spTree>
    <p:extLst>
      <p:ext uri="{BB962C8B-B14F-4D97-AF65-F5344CB8AC3E}">
        <p14:creationId xmlns:p14="http://schemas.microsoft.com/office/powerpoint/2010/main" val="2980832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BB6347-4A51-55C5-8D71-254CE324BAF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057274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D3D9DC-2DD9-2905-987C-02E78871B9D3}"/>
              </a:ext>
            </a:extLst>
          </p:cNvPr>
          <p:cNvSpPr txBox="1"/>
          <p:nvPr/>
        </p:nvSpPr>
        <p:spPr>
          <a:xfrm>
            <a:off x="314631" y="561395"/>
            <a:ext cx="11444749" cy="5693866"/>
          </a:xfrm>
          <a:prstGeom prst="rect">
            <a:avLst/>
          </a:prstGeom>
          <a:noFill/>
        </p:spPr>
        <p:txBody>
          <a:bodyPr wrap="square">
            <a:spAutoFit/>
          </a:bodyPr>
          <a:lstStyle/>
          <a:p>
            <a:pPr algn="just"/>
            <a:r>
              <a:rPr lang="en-US" sz="2400" b="0" i="0" dirty="0">
                <a:solidFill>
                  <a:srgbClr val="374151"/>
                </a:solidFill>
                <a:effectLst/>
                <a:latin typeface="Söhne"/>
              </a:rPr>
              <a:t>Here are some key aspects of the test phase in Design Thinking:</a:t>
            </a:r>
          </a:p>
          <a:p>
            <a:pPr algn="just"/>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Prototype Testing</a:t>
            </a:r>
            <a:r>
              <a:rPr lang="en-US" sz="2400" b="0" i="0" dirty="0">
                <a:solidFill>
                  <a:srgbClr val="374151"/>
                </a:solidFill>
                <a:effectLst/>
                <a:latin typeface="Söhne"/>
              </a:rPr>
              <a:t>: During this phase, the prototypes developed in the previous phase are tested with real users or stakeholders. These prototypes can range from low-fidelity sketches to high-fidelity mockups or functional prototypes, depending on the project's progress.</a:t>
            </a:r>
            <a:endParaRPr lang="en-US" sz="2400" dirty="0">
              <a:solidFill>
                <a:srgbClr val="374151"/>
              </a:solidFill>
              <a:latin typeface="Söhne"/>
            </a:endParaRP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User Feedback</a:t>
            </a:r>
            <a:r>
              <a:rPr lang="en-US" sz="2400" b="0" i="0" dirty="0">
                <a:solidFill>
                  <a:srgbClr val="374151"/>
                </a:solidFill>
                <a:effectLst/>
                <a:latin typeface="Söhne"/>
              </a:rPr>
              <a:t>: The focus is on gathering feedback and insights from the target audience or end-users. This feedback can help uncover potential issues, validate assumptions, and identify areas for improvement.</a:t>
            </a:r>
            <a:endParaRPr lang="en-US" sz="2400" dirty="0">
              <a:solidFill>
                <a:srgbClr val="374151"/>
              </a:solidFill>
              <a:latin typeface="Söhne"/>
            </a:endParaRPr>
          </a:p>
          <a:p>
            <a:pPr algn="just">
              <a:buFont typeface="+mj-lt"/>
              <a:buAutoNum type="arabicPeriod"/>
            </a:pPr>
            <a:endParaRPr lang="en-US" sz="2400" b="0" i="0" dirty="0">
              <a:solidFill>
                <a:srgbClr val="374151"/>
              </a:solidFill>
              <a:effectLst/>
              <a:latin typeface="Söhne"/>
            </a:endParaRP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Iteration</a:t>
            </a:r>
            <a:r>
              <a:rPr lang="en-US" sz="2400" b="0" i="0" dirty="0">
                <a:solidFill>
                  <a:srgbClr val="374151"/>
                </a:solidFill>
                <a:effectLst/>
                <a:latin typeface="Söhne"/>
              </a:rPr>
              <a:t>: Based on the feedback </a:t>
            </a:r>
            <a:r>
              <a:rPr lang="en-US" sz="2400" dirty="0">
                <a:solidFill>
                  <a:srgbClr val="374151"/>
                </a:solidFill>
                <a:latin typeface="Söhne"/>
              </a:rPr>
              <a:t>received,</a:t>
            </a:r>
            <a:r>
              <a:rPr lang="en-US" sz="2400" b="0" i="0" dirty="0">
                <a:solidFill>
                  <a:srgbClr val="374151"/>
                </a:solidFill>
                <a:effectLst/>
                <a:latin typeface="Söhne"/>
              </a:rPr>
              <a:t> the design team can make necessary adjustments and refinements to the design solution. This iterative process allows for continuous improvement and refinement of the solution.</a:t>
            </a:r>
          </a:p>
        </p:txBody>
      </p:sp>
    </p:spTree>
    <p:extLst>
      <p:ext uri="{BB962C8B-B14F-4D97-AF65-F5344CB8AC3E}">
        <p14:creationId xmlns:p14="http://schemas.microsoft.com/office/powerpoint/2010/main" val="24056628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F014A1-C470-4506-D93C-B1F60B363174}"/>
              </a:ext>
            </a:extLst>
          </p:cNvPr>
          <p:cNvSpPr txBox="1"/>
          <p:nvPr/>
        </p:nvSpPr>
        <p:spPr>
          <a:xfrm>
            <a:off x="88491" y="295924"/>
            <a:ext cx="11857702" cy="6124754"/>
          </a:xfrm>
          <a:prstGeom prst="rect">
            <a:avLst/>
          </a:prstGeom>
          <a:noFill/>
        </p:spPr>
        <p:txBody>
          <a:bodyPr wrap="square">
            <a:spAutoFit/>
          </a:bodyPr>
          <a:lstStyle/>
          <a:p>
            <a:pPr marL="514350" indent="-514350" algn="just">
              <a:buFont typeface="+mj-lt"/>
              <a:buAutoNum type="arabicPeriod" startAt="4"/>
            </a:pPr>
            <a:r>
              <a:rPr lang="en-US" sz="2800" b="1" i="0" dirty="0">
                <a:solidFill>
                  <a:srgbClr val="374151"/>
                </a:solidFill>
                <a:effectLst/>
                <a:latin typeface="Söhne"/>
              </a:rPr>
              <a:t>Testing Methods</a:t>
            </a:r>
            <a:r>
              <a:rPr lang="en-US" sz="2800" b="0" i="0" dirty="0">
                <a:solidFill>
                  <a:srgbClr val="374151"/>
                </a:solidFill>
                <a:effectLst/>
                <a:latin typeface="Söhne"/>
              </a:rPr>
              <a:t>: Design Thinking encourages the use of various testing methods, such as usability testing, user interviews, surveys, observations, and A/B testing, to gain a deeper understanding of user preferences and pain points.		</a:t>
            </a:r>
          </a:p>
          <a:p>
            <a:pPr marL="514350" indent="-514350" algn="just">
              <a:buFont typeface="+mj-lt"/>
              <a:buAutoNum type="arabicPeriod" startAt="4"/>
            </a:pPr>
            <a:r>
              <a:rPr lang="en-US" sz="2800" b="1" i="0" dirty="0">
                <a:solidFill>
                  <a:srgbClr val="374151"/>
                </a:solidFill>
                <a:effectLst/>
                <a:latin typeface="Söhne"/>
              </a:rPr>
              <a:t>Empathy and Understanding</a:t>
            </a:r>
            <a:r>
              <a:rPr lang="en-US" sz="2800" b="0" i="0" dirty="0">
                <a:solidFill>
                  <a:srgbClr val="374151"/>
                </a:solidFill>
                <a:effectLst/>
                <a:latin typeface="Söhne"/>
              </a:rPr>
              <a:t>: The test phase reinforces the empathetic approach of Design Thinking, as it allows designers to better understand users' needs, desires, and behaviors.</a:t>
            </a:r>
          </a:p>
          <a:p>
            <a:pPr marL="514350" indent="-514350" algn="just">
              <a:buFont typeface="+mj-lt"/>
              <a:buAutoNum type="arabicPeriod" startAt="4"/>
            </a:pPr>
            <a:r>
              <a:rPr lang="en-US" sz="2800" b="1" i="0" dirty="0">
                <a:solidFill>
                  <a:srgbClr val="374151"/>
                </a:solidFill>
                <a:effectLst/>
                <a:latin typeface="Söhne"/>
              </a:rPr>
              <a:t>Quick and Inexpensive Testing</a:t>
            </a:r>
            <a:r>
              <a:rPr lang="en-US" sz="2800" b="0" i="0" dirty="0">
                <a:solidFill>
                  <a:srgbClr val="374151"/>
                </a:solidFill>
                <a:effectLst/>
                <a:latin typeface="Söhne"/>
              </a:rPr>
              <a:t>: Design Thinking promotes quick and low-cost testing to avoid investing heavily in a solution that might not meet user needs. This approach allows for flexibility in exploring different design directions.</a:t>
            </a:r>
          </a:p>
          <a:p>
            <a:pPr marL="514350" indent="-514350" algn="just">
              <a:buFont typeface="+mj-lt"/>
              <a:buAutoNum type="arabicPeriod" startAt="4"/>
            </a:pPr>
            <a:r>
              <a:rPr lang="en-US" sz="2800" b="1" i="0" dirty="0">
                <a:solidFill>
                  <a:srgbClr val="374151"/>
                </a:solidFill>
                <a:effectLst/>
                <a:latin typeface="Söhne"/>
              </a:rPr>
              <a:t>Multiple Rounds of Testing</a:t>
            </a:r>
            <a:r>
              <a:rPr lang="en-US" sz="2800" b="0" i="0" dirty="0">
                <a:solidFill>
                  <a:srgbClr val="374151"/>
                </a:solidFill>
                <a:effectLst/>
                <a:latin typeface="Söhne"/>
              </a:rPr>
              <a:t>: It's common to conduct several rounds of testing and iteration to refine the design and ensure it aligns with the users' expectations and requirements.</a:t>
            </a:r>
          </a:p>
        </p:txBody>
      </p:sp>
    </p:spTree>
    <p:extLst>
      <p:ext uri="{BB962C8B-B14F-4D97-AF65-F5344CB8AC3E}">
        <p14:creationId xmlns:p14="http://schemas.microsoft.com/office/powerpoint/2010/main" val="14918942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79A7ED-03E9-7AAD-EDB1-7E950874D092}"/>
              </a:ext>
            </a:extLst>
          </p:cNvPr>
          <p:cNvSpPr txBox="1"/>
          <p:nvPr/>
        </p:nvSpPr>
        <p:spPr>
          <a:xfrm>
            <a:off x="417871" y="996560"/>
            <a:ext cx="11356258" cy="4832092"/>
          </a:xfrm>
          <a:prstGeom prst="rect">
            <a:avLst/>
          </a:prstGeom>
          <a:noFill/>
        </p:spPr>
        <p:txBody>
          <a:bodyPr wrap="square">
            <a:spAutoFit/>
          </a:bodyPr>
          <a:lstStyle/>
          <a:p>
            <a:pPr marL="514350" indent="-514350" algn="just">
              <a:buFont typeface="+mj-lt"/>
              <a:buAutoNum type="arabicPeriod" startAt="8"/>
            </a:pPr>
            <a:r>
              <a:rPr lang="en-US" sz="2800" b="1" i="0" dirty="0">
                <a:solidFill>
                  <a:srgbClr val="374151"/>
                </a:solidFill>
                <a:effectLst/>
                <a:latin typeface="Söhne"/>
              </a:rPr>
              <a:t>Failure as a Learning Opportunity</a:t>
            </a:r>
            <a:r>
              <a:rPr lang="en-US" sz="2800" b="0" i="0" dirty="0">
                <a:solidFill>
                  <a:srgbClr val="374151"/>
                </a:solidFill>
                <a:effectLst/>
                <a:latin typeface="Söhne"/>
              </a:rPr>
              <a:t>: In Design Thinking, failure is seen as a valuable source of learning. If a prototype does not meet users' needs or expectations, it provides insights that can lead to better solutions.</a:t>
            </a:r>
          </a:p>
          <a:p>
            <a:pPr marL="514350" indent="-514350" algn="just">
              <a:buFont typeface="+mj-lt"/>
              <a:buAutoNum type="arabicPeriod" startAt="8"/>
            </a:pPr>
            <a:endParaRPr lang="en-US" sz="2800" b="0" i="0" dirty="0">
              <a:solidFill>
                <a:srgbClr val="374151"/>
              </a:solidFill>
              <a:effectLst/>
              <a:latin typeface="Söhne"/>
            </a:endParaRPr>
          </a:p>
          <a:p>
            <a:pPr marL="514350" indent="-514350" algn="just">
              <a:buFont typeface="+mj-lt"/>
              <a:buAutoNum type="arabicPeriod" startAt="8"/>
            </a:pPr>
            <a:r>
              <a:rPr lang="en-US" sz="2800" b="1" i="0" dirty="0">
                <a:solidFill>
                  <a:srgbClr val="374151"/>
                </a:solidFill>
                <a:effectLst/>
                <a:latin typeface="Söhne"/>
              </a:rPr>
              <a:t>Collaboration:</a:t>
            </a:r>
            <a:r>
              <a:rPr lang="en-US" sz="2800" b="0" i="0" dirty="0">
                <a:solidFill>
                  <a:srgbClr val="374151"/>
                </a:solidFill>
                <a:effectLst/>
                <a:latin typeface="Söhne"/>
              </a:rPr>
              <a:t> Testing involves cross-functional collaboration, with designers, engineers, marketers, and other stakeholders working together to evaluate and refine the design.</a:t>
            </a:r>
          </a:p>
          <a:p>
            <a:pPr marL="514350" indent="-514350" algn="just">
              <a:buFont typeface="+mj-lt"/>
              <a:buAutoNum type="arabicPeriod" startAt="8"/>
            </a:pPr>
            <a:endParaRPr lang="en-US" sz="2800" b="0" i="0" dirty="0">
              <a:solidFill>
                <a:srgbClr val="374151"/>
              </a:solidFill>
              <a:effectLst/>
              <a:latin typeface="Söhne"/>
            </a:endParaRPr>
          </a:p>
          <a:p>
            <a:pPr marL="514350" indent="-514350" algn="just">
              <a:buFont typeface="+mj-lt"/>
              <a:buAutoNum type="arabicPeriod" startAt="8"/>
            </a:pPr>
            <a:r>
              <a:rPr lang="en-US" sz="2800" b="1" i="0" dirty="0">
                <a:solidFill>
                  <a:srgbClr val="374151"/>
                </a:solidFill>
                <a:effectLst/>
                <a:latin typeface="Söhne"/>
              </a:rPr>
              <a:t>Continuous Feedback Loop</a:t>
            </a:r>
            <a:r>
              <a:rPr lang="en-US" sz="2800" b="0" i="0" dirty="0">
                <a:solidFill>
                  <a:srgbClr val="374151"/>
                </a:solidFill>
                <a:effectLst/>
                <a:latin typeface="Söhne"/>
              </a:rPr>
              <a:t>: The test phase is not a one-time event; it's part of an ongoing feedback loop that helps ensure that the final design solution is well-informed and user-centered.</a:t>
            </a:r>
          </a:p>
        </p:txBody>
      </p:sp>
    </p:spTree>
    <p:extLst>
      <p:ext uri="{BB962C8B-B14F-4D97-AF65-F5344CB8AC3E}">
        <p14:creationId xmlns:p14="http://schemas.microsoft.com/office/powerpoint/2010/main" val="34917486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0DDFD7-D94D-4882-B103-08B4985735AD}"/>
              </a:ext>
            </a:extLst>
          </p:cNvPr>
          <p:cNvSpPr txBox="1"/>
          <p:nvPr/>
        </p:nvSpPr>
        <p:spPr>
          <a:xfrm>
            <a:off x="363794" y="1167099"/>
            <a:ext cx="11464412" cy="3359061"/>
          </a:xfrm>
          <a:prstGeom prst="rect">
            <a:avLst/>
          </a:prstGeom>
          <a:noFill/>
        </p:spPr>
        <p:txBody>
          <a:bodyPr wrap="square">
            <a:spAutoFit/>
          </a:bodyPr>
          <a:lstStyle/>
          <a:p>
            <a:pPr>
              <a:lnSpc>
                <a:spcPct val="150000"/>
              </a:lnSpc>
            </a:pPr>
            <a:r>
              <a:rPr lang="en-US" sz="2400" b="0" i="0" dirty="0">
                <a:solidFill>
                  <a:srgbClr val="374151"/>
                </a:solidFill>
                <a:effectLst/>
                <a:latin typeface="Söhne"/>
              </a:rPr>
              <a:t>Once the test phase has been completed, and the design solution has been refined based on user feedback and insights, the design team can proceed to the implementation phase, where the final product or service is developed and launched. </a:t>
            </a:r>
          </a:p>
          <a:p>
            <a:pPr>
              <a:lnSpc>
                <a:spcPct val="150000"/>
              </a:lnSpc>
            </a:pPr>
            <a:endParaRPr lang="en-US" sz="2400" dirty="0">
              <a:solidFill>
                <a:srgbClr val="374151"/>
              </a:solidFill>
              <a:latin typeface="Söhne"/>
            </a:endParaRPr>
          </a:p>
          <a:p>
            <a:pPr>
              <a:lnSpc>
                <a:spcPct val="150000"/>
              </a:lnSpc>
            </a:pPr>
            <a:r>
              <a:rPr lang="en-US" sz="2400" b="0" i="0" dirty="0">
                <a:solidFill>
                  <a:srgbClr val="374151"/>
                </a:solidFill>
                <a:effectLst/>
                <a:latin typeface="Söhne"/>
              </a:rPr>
              <a:t>Design Thinking emphasizes a human-centric and iterative approach, with testing playing a pivotal role in creating innovative and user-friendly solutions.</a:t>
            </a:r>
            <a:endParaRPr lang="en-IN" sz="2400" dirty="0"/>
          </a:p>
        </p:txBody>
      </p:sp>
    </p:spTree>
    <p:extLst>
      <p:ext uri="{BB962C8B-B14F-4D97-AF65-F5344CB8AC3E}">
        <p14:creationId xmlns:p14="http://schemas.microsoft.com/office/powerpoint/2010/main" val="19243650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32FF6B-B8C2-C703-2168-E963AEA812F1}"/>
              </a:ext>
            </a:extLst>
          </p:cNvPr>
          <p:cNvSpPr txBox="1"/>
          <p:nvPr/>
        </p:nvSpPr>
        <p:spPr>
          <a:xfrm>
            <a:off x="294968" y="176981"/>
            <a:ext cx="7639664" cy="584775"/>
          </a:xfrm>
          <a:prstGeom prst="rect">
            <a:avLst/>
          </a:prstGeom>
          <a:noFill/>
        </p:spPr>
        <p:txBody>
          <a:bodyPr wrap="square" rtlCol="0">
            <a:spAutoFit/>
          </a:bodyPr>
          <a:lstStyle/>
          <a:p>
            <a:r>
              <a:rPr lang="en-IN" sz="3200" b="1" dirty="0"/>
              <a:t>Empathy Maps</a:t>
            </a:r>
          </a:p>
        </p:txBody>
      </p:sp>
      <p:sp>
        <p:nvSpPr>
          <p:cNvPr id="4" name="TextBox 3">
            <a:extLst>
              <a:ext uri="{FF2B5EF4-FFF2-40B4-BE49-F238E27FC236}">
                <a16:creationId xmlns:a16="http://schemas.microsoft.com/office/drawing/2014/main" id="{6812978C-2967-D436-356E-C02EF37ED5FB}"/>
              </a:ext>
            </a:extLst>
          </p:cNvPr>
          <p:cNvSpPr txBox="1"/>
          <p:nvPr/>
        </p:nvSpPr>
        <p:spPr>
          <a:xfrm>
            <a:off x="471949" y="922140"/>
            <a:ext cx="11316928" cy="5575052"/>
          </a:xfrm>
          <a:prstGeom prst="rect">
            <a:avLst/>
          </a:prstGeom>
          <a:noFill/>
        </p:spPr>
        <p:txBody>
          <a:bodyPr wrap="square">
            <a:spAutoFit/>
          </a:bodyPr>
          <a:lstStyle/>
          <a:p>
            <a:pPr algn="just">
              <a:lnSpc>
                <a:spcPct val="150000"/>
              </a:lnSpc>
            </a:pPr>
            <a:r>
              <a:rPr lang="en-US" sz="2400" b="0" i="0" dirty="0">
                <a:solidFill>
                  <a:srgbClr val="374151"/>
                </a:solidFill>
                <a:effectLst/>
                <a:latin typeface="Söhne"/>
              </a:rPr>
              <a:t>An empathy map is a collaborative tool commonly used in the fields of user experience (UX) design, product management, and service design. It serves as a visual aid that helps teams to gain deeper insight into their customers' or users' needs and experiences. The empathy map is typically divided into sections to categorize different aspects of the user's experience.</a:t>
            </a:r>
            <a:endParaRPr lang="en-US" sz="2400" dirty="0">
              <a:solidFill>
                <a:srgbClr val="374151"/>
              </a:solidFill>
              <a:latin typeface="Söhne"/>
            </a:endParaRPr>
          </a:p>
          <a:p>
            <a:pPr algn="just">
              <a:lnSpc>
                <a:spcPct val="150000"/>
              </a:lnSpc>
            </a:pPr>
            <a:r>
              <a:rPr lang="en-US" sz="2400" b="0" i="0" dirty="0">
                <a:solidFill>
                  <a:srgbClr val="374151"/>
                </a:solidFill>
                <a:effectLst/>
                <a:latin typeface="Söhne"/>
              </a:rPr>
              <a:t>Empathy maps are a visual tool used in design thinking and user-centered design processes to help teams better understand and empathize with their target users or customers. They are typically used during the research and ideation stages of a project to gather insights and create a shared understanding of the users' thoughts, feelings, and behaviors</a:t>
            </a:r>
            <a:endParaRPr lang="en-IN" sz="2400" dirty="0"/>
          </a:p>
        </p:txBody>
      </p:sp>
    </p:spTree>
    <p:extLst>
      <p:ext uri="{BB962C8B-B14F-4D97-AF65-F5344CB8AC3E}">
        <p14:creationId xmlns:p14="http://schemas.microsoft.com/office/powerpoint/2010/main" val="23696535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9AAB36-30E9-AB99-0966-0FAACA50F432}"/>
              </a:ext>
            </a:extLst>
          </p:cNvPr>
          <p:cNvSpPr txBox="1"/>
          <p:nvPr/>
        </p:nvSpPr>
        <p:spPr>
          <a:xfrm>
            <a:off x="176981" y="305068"/>
            <a:ext cx="11847871" cy="6247864"/>
          </a:xfrm>
          <a:prstGeom prst="rect">
            <a:avLst/>
          </a:prstGeom>
          <a:noFill/>
        </p:spPr>
        <p:txBody>
          <a:bodyPr wrap="square">
            <a:spAutoFit/>
          </a:bodyPr>
          <a:lstStyle/>
          <a:p>
            <a:pPr algn="just"/>
            <a:r>
              <a:rPr lang="en-US" sz="2000" b="0" i="0" dirty="0">
                <a:solidFill>
                  <a:srgbClr val="374151"/>
                </a:solidFill>
                <a:effectLst/>
                <a:latin typeface="Söhne"/>
              </a:rPr>
              <a:t>Here's a breakdown of the typical sections in an empathy map:</a:t>
            </a:r>
          </a:p>
          <a:p>
            <a:pPr algn="just"/>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Think and Feel</a:t>
            </a:r>
            <a:r>
              <a:rPr lang="en-US" sz="2000" b="0" i="0" dirty="0">
                <a:solidFill>
                  <a:srgbClr val="374151"/>
                </a:solidFill>
                <a:effectLst/>
                <a:latin typeface="Söhne"/>
              </a:rPr>
              <a:t>: This section explores what the user is thinking and feeling while experiencing a service or using a product. It's about understanding the user's emotional and psychological responses.</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Hear</a:t>
            </a:r>
            <a:r>
              <a:rPr lang="en-US" sz="2000" b="0" i="0" dirty="0">
                <a:solidFill>
                  <a:srgbClr val="374151"/>
                </a:solidFill>
                <a:effectLst/>
                <a:latin typeface="Söhne"/>
              </a:rPr>
              <a:t>: This part focuses on what the user might hear while engaging with a product or service. It includes external influences like advice from friends, family, or colleagues, as well as things they might hear in their environment.</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See</a:t>
            </a:r>
            <a:r>
              <a:rPr lang="en-US" sz="2000" b="0" i="0" dirty="0">
                <a:solidFill>
                  <a:srgbClr val="374151"/>
                </a:solidFill>
                <a:effectLst/>
                <a:latin typeface="Söhne"/>
              </a:rPr>
              <a:t>: In this section, you consider what the user sees in their environment while using the product or service. It includes their physical environment, their social situation, and what they see others doing.</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Say and Do</a:t>
            </a:r>
            <a:r>
              <a:rPr lang="en-US" sz="2000" b="0" i="0" dirty="0">
                <a:solidFill>
                  <a:srgbClr val="374151"/>
                </a:solidFill>
                <a:effectLst/>
                <a:latin typeface="Söhne"/>
              </a:rPr>
              <a:t>: This part examines the user's behaviors and actions. It's about understanding how they interact with the product or service and what they might say about it to others.</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Pain Points</a:t>
            </a:r>
            <a:r>
              <a:rPr lang="en-US" sz="2000" b="0" i="0" dirty="0">
                <a:solidFill>
                  <a:srgbClr val="374151"/>
                </a:solidFill>
                <a:effectLst/>
                <a:latin typeface="Söhne"/>
              </a:rPr>
              <a:t>: Here, you identify what frustrates or challenges the user. These are the problems or obstacles they face in relation to the product or service.</a:t>
            </a:r>
          </a:p>
          <a:p>
            <a:pPr algn="just">
              <a:buFont typeface="+mj-lt"/>
              <a:buAutoNum type="arabicPeriod"/>
            </a:pPr>
            <a:endParaRPr lang="en-US" sz="2000" b="0" i="0" dirty="0">
              <a:solidFill>
                <a:srgbClr val="374151"/>
              </a:solidFill>
              <a:effectLst/>
              <a:latin typeface="Söhne"/>
            </a:endParaRPr>
          </a:p>
          <a:p>
            <a:pPr algn="just">
              <a:buFont typeface="+mj-lt"/>
              <a:buAutoNum type="arabicPeriod"/>
            </a:pPr>
            <a:r>
              <a:rPr lang="en-US" sz="2000" b="1" i="0" dirty="0">
                <a:solidFill>
                  <a:srgbClr val="374151"/>
                </a:solidFill>
                <a:effectLst/>
                <a:latin typeface="Söhne"/>
              </a:rPr>
              <a:t>Gains</a:t>
            </a:r>
            <a:r>
              <a:rPr lang="en-US" sz="2000" b="0" i="0" dirty="0">
                <a:solidFill>
                  <a:srgbClr val="374151"/>
                </a:solidFill>
                <a:effectLst/>
                <a:latin typeface="Söhne"/>
              </a:rPr>
              <a:t>: This section is about understanding what the user hopes to gain from the product or service. It includes their goals, needs, and desires.</a:t>
            </a:r>
          </a:p>
        </p:txBody>
      </p:sp>
    </p:spTree>
    <p:extLst>
      <p:ext uri="{BB962C8B-B14F-4D97-AF65-F5344CB8AC3E}">
        <p14:creationId xmlns:p14="http://schemas.microsoft.com/office/powerpoint/2010/main" val="37868465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15"/>
        <p:cNvGrpSpPr/>
        <p:nvPr/>
      </p:nvGrpSpPr>
      <p:grpSpPr>
        <a:xfrm>
          <a:off x="0" y="0"/>
          <a:ext cx="0" cy="0"/>
          <a:chOff x="0" y="0"/>
          <a:chExt cx="0" cy="0"/>
        </a:xfrm>
      </p:grpSpPr>
      <p:pic>
        <p:nvPicPr>
          <p:cNvPr id="6" name="Grafik 5">
            <a:extLst>
              <a:ext uri="{FF2B5EF4-FFF2-40B4-BE49-F238E27FC236}">
                <a16:creationId xmlns:a16="http://schemas.microsoft.com/office/drawing/2014/main" id="{300A4DBE-BAE4-D6AC-1FE4-D86D644AF9DD}"/>
              </a:ext>
            </a:extLst>
          </p:cNvPr>
          <p:cNvPicPr>
            <a:picLocks noChangeAspect="1"/>
          </p:cNvPicPr>
          <p:nvPr/>
        </p:nvPicPr>
        <p:blipFill>
          <a:blip r:embed="rId3"/>
          <a:stretch>
            <a:fillRect/>
          </a:stretch>
        </p:blipFill>
        <p:spPr>
          <a:xfrm>
            <a:off x="786440" y="577915"/>
            <a:ext cx="10642492" cy="6221557"/>
          </a:xfrm>
          <a:prstGeom prst="rect">
            <a:avLst/>
          </a:prstGeom>
        </p:spPr>
      </p:pic>
      <p:pic>
        <p:nvPicPr>
          <p:cNvPr id="5" name="Grafik 4">
            <a:extLst>
              <a:ext uri="{FF2B5EF4-FFF2-40B4-BE49-F238E27FC236}">
                <a16:creationId xmlns:a16="http://schemas.microsoft.com/office/drawing/2014/main" id="{B7471EE1-7975-FF49-AAA5-63114ADB384D}"/>
              </a:ext>
            </a:extLst>
          </p:cNvPr>
          <p:cNvPicPr>
            <a:picLocks noChangeAspect="1"/>
          </p:cNvPicPr>
          <p:nvPr/>
        </p:nvPicPr>
        <p:blipFill>
          <a:blip r:embed="rId4"/>
          <a:stretch>
            <a:fillRect/>
          </a:stretch>
        </p:blipFill>
        <p:spPr>
          <a:xfrm>
            <a:off x="9647411" y="154068"/>
            <a:ext cx="1938785" cy="847694"/>
          </a:xfrm>
          <a:prstGeom prst="rect">
            <a:avLst/>
          </a:prstGeom>
        </p:spPr>
      </p:pic>
      <p:sp>
        <p:nvSpPr>
          <p:cNvPr id="918" name="Google Shape;918;p83"/>
          <p:cNvSpPr txBox="1"/>
          <p:nvPr/>
        </p:nvSpPr>
        <p:spPr>
          <a:xfrm>
            <a:off x="4609578" y="139848"/>
            <a:ext cx="2868459"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800" dirty="0">
                <a:solidFill>
                  <a:schemeClr val="dk1"/>
                </a:solidFill>
                <a:latin typeface="Calibri"/>
                <a:ea typeface="Calibri"/>
                <a:cs typeface="Calibri"/>
                <a:sym typeface="Calibri"/>
              </a:rPr>
              <a:t>Empathy Map</a:t>
            </a:r>
            <a:endParaRPr dirty="0"/>
          </a:p>
        </p:txBody>
      </p:sp>
      <p:sp>
        <p:nvSpPr>
          <p:cNvPr id="32" name="Google Shape;91;p13">
            <a:extLst>
              <a:ext uri="{FF2B5EF4-FFF2-40B4-BE49-F238E27FC236}">
                <a16:creationId xmlns:a16="http://schemas.microsoft.com/office/drawing/2014/main" id="{91380081-8CD3-674F-98A3-7688450F787C}"/>
              </a:ext>
            </a:extLst>
          </p:cNvPr>
          <p:cNvSpPr/>
          <p:nvPr/>
        </p:nvSpPr>
        <p:spPr>
          <a:xfrm>
            <a:off x="8996911" y="2459979"/>
            <a:ext cx="815600" cy="763600"/>
          </a:xfrm>
          <a:prstGeom prst="foldedCorner">
            <a:avLst>
              <a:gd name="adj" fmla="val 16667"/>
            </a:avLst>
          </a:prstGeom>
          <a:solidFill>
            <a:srgbClr val="93C47D"/>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33" name="Google Shape;92;p13">
            <a:extLst>
              <a:ext uri="{FF2B5EF4-FFF2-40B4-BE49-F238E27FC236}">
                <a16:creationId xmlns:a16="http://schemas.microsoft.com/office/drawing/2014/main" id="{D6E23693-6288-2A44-BD3C-3CC58950B7C5}"/>
              </a:ext>
            </a:extLst>
          </p:cNvPr>
          <p:cNvSpPr/>
          <p:nvPr/>
        </p:nvSpPr>
        <p:spPr>
          <a:xfrm>
            <a:off x="7459695" y="772250"/>
            <a:ext cx="815600" cy="763600"/>
          </a:xfrm>
          <a:prstGeom prst="foldedCorner">
            <a:avLst>
              <a:gd name="adj" fmla="val 16667"/>
            </a:avLst>
          </a:prstGeom>
          <a:solidFill>
            <a:srgbClr val="FF99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34" name="Google Shape;93;p13">
            <a:extLst>
              <a:ext uri="{FF2B5EF4-FFF2-40B4-BE49-F238E27FC236}">
                <a16:creationId xmlns:a16="http://schemas.microsoft.com/office/drawing/2014/main" id="{29A128A0-AF76-0546-9310-D78AB3637198}"/>
              </a:ext>
            </a:extLst>
          </p:cNvPr>
          <p:cNvSpPr/>
          <p:nvPr/>
        </p:nvSpPr>
        <p:spPr>
          <a:xfrm>
            <a:off x="3037047" y="5330179"/>
            <a:ext cx="815600" cy="763600"/>
          </a:xfrm>
          <a:prstGeom prst="foldedCorner">
            <a:avLst>
              <a:gd name="adj" fmla="val 16667"/>
            </a:avLst>
          </a:prstGeom>
          <a:solidFill>
            <a:srgbClr val="FFFF0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lang="en-AU" sz="1100"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35" name="Google Shape;97;p13">
            <a:extLst>
              <a:ext uri="{FF2B5EF4-FFF2-40B4-BE49-F238E27FC236}">
                <a16:creationId xmlns:a16="http://schemas.microsoft.com/office/drawing/2014/main" id="{8B5C67E4-AEC1-D24B-B54B-7D319AA7BDA7}"/>
              </a:ext>
            </a:extLst>
          </p:cNvPr>
          <p:cNvSpPr/>
          <p:nvPr/>
        </p:nvSpPr>
        <p:spPr>
          <a:xfrm>
            <a:off x="3120460" y="2304747"/>
            <a:ext cx="815600" cy="763600"/>
          </a:xfrm>
          <a:prstGeom prst="foldedCorner">
            <a:avLst>
              <a:gd name="adj" fmla="val 16667"/>
            </a:avLst>
          </a:prstGeom>
          <a:solidFill>
            <a:srgbClr val="00B0F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7" name="Google Shape;91;p13">
            <a:extLst>
              <a:ext uri="{FF2B5EF4-FFF2-40B4-BE49-F238E27FC236}">
                <a16:creationId xmlns:a16="http://schemas.microsoft.com/office/drawing/2014/main" id="{D8FC7C03-A244-ABD5-D976-A42AF0AC65BE}"/>
              </a:ext>
            </a:extLst>
          </p:cNvPr>
          <p:cNvSpPr/>
          <p:nvPr/>
        </p:nvSpPr>
        <p:spPr>
          <a:xfrm>
            <a:off x="7765011" y="5162299"/>
            <a:ext cx="815600" cy="763600"/>
          </a:xfrm>
          <a:prstGeom prst="foldedCorner">
            <a:avLst>
              <a:gd name="adj" fmla="val 16667"/>
            </a:avLst>
          </a:prstGeom>
          <a:solidFill>
            <a:srgbClr val="FFA397"/>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
        <p:nvSpPr>
          <p:cNvPr id="36" name="Google Shape;91;p13">
            <a:extLst>
              <a:ext uri="{FF2B5EF4-FFF2-40B4-BE49-F238E27FC236}">
                <a16:creationId xmlns:a16="http://schemas.microsoft.com/office/drawing/2014/main" id="{0E72CF1A-6705-E548-6525-916DF39B7266}"/>
              </a:ext>
            </a:extLst>
          </p:cNvPr>
          <p:cNvSpPr/>
          <p:nvPr/>
        </p:nvSpPr>
        <p:spPr>
          <a:xfrm>
            <a:off x="6949411" y="3753829"/>
            <a:ext cx="815600" cy="763600"/>
          </a:xfrm>
          <a:prstGeom prst="foldedCorner">
            <a:avLst>
              <a:gd name="adj" fmla="val 16667"/>
            </a:avLst>
          </a:prstGeom>
          <a:solidFill>
            <a:schemeClr val="accent3"/>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1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None/>
            </a:pPr>
            <a:endParaRP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564807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4E9251B-BDCA-08F4-06BC-BED1D8E1BD60}"/>
              </a:ext>
            </a:extLst>
          </p:cNvPr>
          <p:cNvSpPr txBox="1"/>
          <p:nvPr/>
        </p:nvSpPr>
        <p:spPr>
          <a:xfrm>
            <a:off x="98323" y="226251"/>
            <a:ext cx="11680722" cy="6001643"/>
          </a:xfrm>
          <a:prstGeom prst="rect">
            <a:avLst/>
          </a:prstGeom>
          <a:noFill/>
        </p:spPr>
        <p:txBody>
          <a:bodyPr wrap="square">
            <a:spAutoFit/>
          </a:bodyPr>
          <a:lstStyle/>
          <a:p>
            <a:pPr algn="just"/>
            <a:r>
              <a:rPr lang="en-US" sz="2400" b="0" i="0" dirty="0">
                <a:solidFill>
                  <a:srgbClr val="374151"/>
                </a:solidFill>
                <a:effectLst/>
                <a:latin typeface="Söhne"/>
              </a:rPr>
              <a:t>To create an empathy map, you typically conduct research through methods like interviews, surveys, observations, or user testing. </a:t>
            </a:r>
          </a:p>
          <a:p>
            <a:pPr algn="just"/>
            <a:endParaRPr lang="en-US" sz="2400" dirty="0">
              <a:solidFill>
                <a:srgbClr val="374151"/>
              </a:solidFill>
              <a:latin typeface="Söhne"/>
            </a:endParaRPr>
          </a:p>
          <a:p>
            <a:pPr algn="just"/>
            <a:r>
              <a:rPr lang="en-US" sz="2400" b="0" i="0" dirty="0">
                <a:solidFill>
                  <a:srgbClr val="374151"/>
                </a:solidFill>
                <a:effectLst/>
                <a:latin typeface="Söhne"/>
              </a:rPr>
              <a:t>Then, you collect data related to what users say, think, feel, and do in relation to your project or problem space.</a:t>
            </a:r>
          </a:p>
          <a:p>
            <a:pPr algn="just"/>
            <a:endParaRPr lang="en-US" sz="2400" dirty="0">
              <a:solidFill>
                <a:srgbClr val="374151"/>
              </a:solidFill>
              <a:latin typeface="Söhne"/>
            </a:endParaRPr>
          </a:p>
          <a:p>
            <a:pPr algn="just"/>
            <a:r>
              <a:rPr lang="en-US" sz="2400" b="0" i="0" dirty="0">
                <a:solidFill>
                  <a:srgbClr val="374151"/>
                </a:solidFill>
                <a:effectLst/>
                <a:latin typeface="Söhne"/>
              </a:rPr>
              <a:t>Once you have gathered enough insights, you can create a visual representation of the empathy map, with each session containing key information and quotes that reflect the user's perspective.</a:t>
            </a:r>
          </a:p>
          <a:p>
            <a:pPr algn="just"/>
            <a:endParaRPr lang="en-US" sz="2400" b="0" i="0" dirty="0">
              <a:solidFill>
                <a:srgbClr val="374151"/>
              </a:solidFill>
              <a:effectLst/>
              <a:latin typeface="Söhne"/>
            </a:endParaRPr>
          </a:p>
          <a:p>
            <a:pPr algn="just"/>
            <a:r>
              <a:rPr lang="en-US" sz="2400" b="0" i="0" dirty="0">
                <a:solidFill>
                  <a:srgbClr val="374151"/>
                </a:solidFill>
                <a:effectLst/>
                <a:latin typeface="Söhne"/>
              </a:rPr>
              <a:t>Empathy maps are valuable because they help design teams develop a deeper understanding of their users, which in turn can lead to more effective and user-centered solutions. </a:t>
            </a:r>
          </a:p>
          <a:p>
            <a:pPr algn="just"/>
            <a:endParaRPr lang="en-US" sz="2400" dirty="0">
              <a:solidFill>
                <a:srgbClr val="374151"/>
              </a:solidFill>
              <a:latin typeface="Söhne"/>
            </a:endParaRPr>
          </a:p>
          <a:p>
            <a:pPr algn="just"/>
            <a:r>
              <a:rPr lang="en-US" sz="2400" b="0" i="0" dirty="0">
                <a:solidFill>
                  <a:srgbClr val="374151"/>
                </a:solidFill>
                <a:effectLst/>
                <a:latin typeface="Söhne"/>
              </a:rPr>
              <a:t>They provide a concise and visual way to communicate user insights and serve as a reference point throughout the design process, ensuring that the team remains focused on meeting user needs and expectations.</a:t>
            </a:r>
          </a:p>
        </p:txBody>
      </p:sp>
    </p:spTree>
    <p:extLst>
      <p:ext uri="{BB962C8B-B14F-4D97-AF65-F5344CB8AC3E}">
        <p14:creationId xmlns:p14="http://schemas.microsoft.com/office/powerpoint/2010/main" val="33011590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4462C51-2EC9-F572-5B97-99D1166F9DD3}"/>
              </a:ext>
            </a:extLst>
          </p:cNvPr>
          <p:cNvSpPr txBox="1"/>
          <p:nvPr/>
        </p:nvSpPr>
        <p:spPr>
          <a:xfrm>
            <a:off x="216310" y="1264574"/>
            <a:ext cx="11582400" cy="3416320"/>
          </a:xfrm>
          <a:prstGeom prst="rect">
            <a:avLst/>
          </a:prstGeom>
          <a:noFill/>
        </p:spPr>
        <p:txBody>
          <a:bodyPr wrap="square">
            <a:spAutoFit/>
          </a:bodyPr>
          <a:lstStyle/>
          <a:p>
            <a:r>
              <a:rPr lang="en-US" sz="2400" b="0" i="0" dirty="0">
                <a:solidFill>
                  <a:srgbClr val="374151"/>
                </a:solidFill>
                <a:effectLst/>
                <a:latin typeface="Söhne"/>
              </a:rPr>
              <a:t>Empathy maps are typically created in a workshop setting with team members contributing insights and observations. </a:t>
            </a:r>
          </a:p>
          <a:p>
            <a:endParaRPr lang="en-US" sz="2400" dirty="0">
              <a:solidFill>
                <a:srgbClr val="374151"/>
              </a:solidFill>
              <a:latin typeface="Söhne"/>
            </a:endParaRPr>
          </a:p>
          <a:p>
            <a:r>
              <a:rPr lang="en-US" sz="2400" b="0" i="0" dirty="0">
                <a:solidFill>
                  <a:srgbClr val="374151"/>
                </a:solidFill>
                <a:effectLst/>
                <a:latin typeface="Söhne"/>
              </a:rPr>
              <a:t>The map is usually drawn on a large paper or whiteboard and divided into these sections, with post-it notes or markers used to add information to each category. </a:t>
            </a:r>
          </a:p>
          <a:p>
            <a:endParaRPr lang="en-US" sz="2400" dirty="0">
              <a:solidFill>
                <a:srgbClr val="374151"/>
              </a:solidFill>
              <a:latin typeface="Söhne"/>
            </a:endParaRPr>
          </a:p>
          <a:p>
            <a:r>
              <a:rPr lang="en-US" sz="2400" b="0" i="0" dirty="0">
                <a:solidFill>
                  <a:srgbClr val="374151"/>
                </a:solidFill>
                <a:effectLst/>
                <a:latin typeface="Söhne"/>
              </a:rPr>
              <a:t>The goal of an empathy map is to build a shared understanding of the user's world and to create a user-centric perspective for decision-making in the design and development process.</a:t>
            </a:r>
            <a:endParaRPr lang="en-IN" sz="2400" dirty="0"/>
          </a:p>
        </p:txBody>
      </p:sp>
    </p:spTree>
    <p:extLst>
      <p:ext uri="{BB962C8B-B14F-4D97-AF65-F5344CB8AC3E}">
        <p14:creationId xmlns:p14="http://schemas.microsoft.com/office/powerpoint/2010/main" val="57895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2E1305-47A4-BD46-E48F-30DCE30826E6}"/>
              </a:ext>
            </a:extLst>
          </p:cNvPr>
          <p:cNvSpPr txBox="1"/>
          <p:nvPr/>
        </p:nvSpPr>
        <p:spPr>
          <a:xfrm>
            <a:off x="290051" y="306946"/>
            <a:ext cx="6096000" cy="523220"/>
          </a:xfrm>
          <a:prstGeom prst="rect">
            <a:avLst/>
          </a:prstGeom>
          <a:noFill/>
        </p:spPr>
        <p:txBody>
          <a:bodyPr wrap="square">
            <a:spAutoFit/>
          </a:bodyPr>
          <a:lstStyle/>
          <a:p>
            <a:r>
              <a:rPr lang="en-IN" sz="2800" b="1" i="0" dirty="0">
                <a:solidFill>
                  <a:srgbClr val="0F0F0F"/>
                </a:solidFill>
                <a:effectLst/>
                <a:latin typeface="Söhne"/>
              </a:rPr>
              <a:t>Journey Maps</a:t>
            </a:r>
            <a:endParaRPr lang="en-IN" sz="2800" b="1" dirty="0"/>
          </a:p>
        </p:txBody>
      </p:sp>
      <p:sp>
        <p:nvSpPr>
          <p:cNvPr id="5" name="TextBox 4">
            <a:extLst>
              <a:ext uri="{FF2B5EF4-FFF2-40B4-BE49-F238E27FC236}">
                <a16:creationId xmlns:a16="http://schemas.microsoft.com/office/drawing/2014/main" id="{5EE96DF7-15F7-5350-BBCC-AF6D9F2FB530}"/>
              </a:ext>
            </a:extLst>
          </p:cNvPr>
          <p:cNvSpPr txBox="1"/>
          <p:nvPr/>
        </p:nvSpPr>
        <p:spPr>
          <a:xfrm>
            <a:off x="290051" y="1530045"/>
            <a:ext cx="11611897" cy="2805063"/>
          </a:xfrm>
          <a:prstGeom prst="rect">
            <a:avLst/>
          </a:prstGeom>
          <a:noFill/>
        </p:spPr>
        <p:txBody>
          <a:bodyPr wrap="square">
            <a:spAutoFit/>
          </a:bodyPr>
          <a:lstStyle/>
          <a:p>
            <a:pPr algn="just">
              <a:lnSpc>
                <a:spcPct val="150000"/>
              </a:lnSpc>
            </a:pPr>
            <a:r>
              <a:rPr lang="en-US" sz="2400" b="0" i="0" dirty="0">
                <a:solidFill>
                  <a:srgbClr val="374151"/>
                </a:solidFill>
                <a:effectLst/>
                <a:latin typeface="Söhne"/>
              </a:rPr>
              <a:t>Journey maps, also known as customer journey maps or user journey maps, are visual representations that illustrate the experiences and interactions a customer or user has with a product, service, or organization over a specific period. These maps are widely used in various fields such as marketing, design, customer experience management, and product development to understand, analyze, and improve the user or customer's journey.</a:t>
            </a:r>
            <a:endParaRPr lang="en-IN" sz="2400" dirty="0"/>
          </a:p>
        </p:txBody>
      </p:sp>
    </p:spTree>
    <p:extLst>
      <p:ext uri="{BB962C8B-B14F-4D97-AF65-F5344CB8AC3E}">
        <p14:creationId xmlns:p14="http://schemas.microsoft.com/office/powerpoint/2010/main" val="948433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21F87EB-5EE4-4ED1-E170-DF296BAF9738}"/>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35733996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2B2DF20-16FF-CC24-EDEA-09FA2583CC5A}"/>
              </a:ext>
            </a:extLst>
          </p:cNvPr>
          <p:cNvSpPr txBox="1"/>
          <p:nvPr/>
        </p:nvSpPr>
        <p:spPr>
          <a:xfrm>
            <a:off x="412955" y="401031"/>
            <a:ext cx="11346426" cy="5324535"/>
          </a:xfrm>
          <a:prstGeom prst="rect">
            <a:avLst/>
          </a:prstGeom>
          <a:noFill/>
        </p:spPr>
        <p:txBody>
          <a:bodyPr wrap="square">
            <a:spAutoFit/>
          </a:bodyPr>
          <a:lstStyle/>
          <a:p>
            <a:pPr algn="just"/>
            <a:r>
              <a:rPr lang="en-US" sz="2800" b="0" i="0" dirty="0">
                <a:solidFill>
                  <a:srgbClr val="374151"/>
                </a:solidFill>
                <a:effectLst/>
                <a:latin typeface="Söhne"/>
              </a:rPr>
              <a:t>Here are some key aspects of journey maps:</a:t>
            </a:r>
          </a:p>
          <a:p>
            <a:pPr algn="just"/>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Stages:</a:t>
            </a:r>
            <a:r>
              <a:rPr lang="en-US" sz="2400" b="0" i="0" dirty="0">
                <a:solidFill>
                  <a:srgbClr val="374151"/>
                </a:solidFill>
                <a:effectLst/>
                <a:latin typeface="Söhne"/>
              </a:rPr>
              <a:t> Journey maps typically divide the customer/user journey into different stages, such as awareness, consideration, purchase, onboarding, usage, and post-purchase support. The specific stages may vary depending on the context and the goals of creating the map.</a:t>
            </a:r>
          </a:p>
          <a:p>
            <a:pPr algn="just">
              <a:buFont typeface="+mj-lt"/>
              <a:buAutoNum type="arabicPeriod"/>
            </a:pPr>
            <a:endParaRPr lang="en-US" sz="2400" dirty="0">
              <a:solidFill>
                <a:srgbClr val="374151"/>
              </a:solidFill>
              <a:latin typeface="Söhne"/>
            </a:endParaRPr>
          </a:p>
          <a:p>
            <a:pPr algn="just">
              <a:buFont typeface="+mj-lt"/>
              <a:buAutoNum type="arabicPeriod"/>
            </a:pPr>
            <a:r>
              <a:rPr lang="en-US" sz="2400" b="1" i="0" dirty="0">
                <a:effectLst/>
                <a:latin typeface="Söhne"/>
              </a:rPr>
              <a:t>Touchpoints:</a:t>
            </a:r>
            <a:r>
              <a:rPr lang="en-US" sz="2400" b="0" i="0" dirty="0">
                <a:solidFill>
                  <a:srgbClr val="374151"/>
                </a:solidFill>
                <a:effectLst/>
                <a:latin typeface="Söhne"/>
              </a:rPr>
              <a:t> Journey maps identify touchpoints, which are the points of interaction between the customer/user and the product or service. These touchpoints can be physical (e.g., a retail store), digital (e.g., a website or app), or human (e.g., customer support).</a:t>
            </a:r>
          </a:p>
          <a:p>
            <a:pPr algn="just">
              <a:buFont typeface="+mj-lt"/>
              <a:buAutoNum type="arabicPeriod"/>
            </a:pPr>
            <a:endParaRPr lang="en-US" sz="2400" dirty="0">
              <a:solidFill>
                <a:srgbClr val="374151"/>
              </a:solidFill>
              <a:latin typeface="Söhne"/>
            </a:endParaRPr>
          </a:p>
          <a:p>
            <a:pPr algn="just">
              <a:buFont typeface="+mj-lt"/>
              <a:buAutoNum type="arabicPeriod"/>
            </a:pPr>
            <a:r>
              <a:rPr lang="en-US" sz="2400" b="1" i="0" dirty="0">
                <a:effectLst/>
                <a:latin typeface="Söhne"/>
              </a:rPr>
              <a:t>Customer/User Actions:</a:t>
            </a:r>
            <a:r>
              <a:rPr lang="en-US" sz="2400" b="0" i="0" dirty="0">
                <a:solidFill>
                  <a:srgbClr val="374151"/>
                </a:solidFill>
                <a:effectLst/>
                <a:latin typeface="Söhne"/>
              </a:rPr>
              <a:t> Journey maps detail the actions, emotions, and thoughts of the customer or user at each stage and touchpoint. This helps in understanding their needs, pain points, and motivations.</a:t>
            </a:r>
          </a:p>
        </p:txBody>
      </p:sp>
    </p:spTree>
    <p:extLst>
      <p:ext uri="{BB962C8B-B14F-4D97-AF65-F5344CB8AC3E}">
        <p14:creationId xmlns:p14="http://schemas.microsoft.com/office/powerpoint/2010/main" val="8458629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184931B-7355-6625-37B5-77148BF9FEB6}"/>
              </a:ext>
            </a:extLst>
          </p:cNvPr>
          <p:cNvSpPr txBox="1"/>
          <p:nvPr/>
        </p:nvSpPr>
        <p:spPr>
          <a:xfrm>
            <a:off x="501445" y="432223"/>
            <a:ext cx="11198942" cy="5632311"/>
          </a:xfrm>
          <a:prstGeom prst="rect">
            <a:avLst/>
          </a:prstGeom>
          <a:noFill/>
        </p:spPr>
        <p:txBody>
          <a:bodyPr wrap="square">
            <a:spAutoFit/>
          </a:bodyPr>
          <a:lstStyle/>
          <a:p>
            <a:pPr marL="342900" indent="-342900" algn="just">
              <a:buFont typeface="+mj-lt"/>
              <a:buAutoNum type="arabicPeriod" startAt="4"/>
            </a:pPr>
            <a:r>
              <a:rPr lang="en-US" sz="2400" b="1" i="0" dirty="0">
                <a:effectLst/>
                <a:latin typeface="Söhne"/>
              </a:rPr>
              <a:t>Emotions and Pain Points:</a:t>
            </a:r>
            <a:r>
              <a:rPr lang="en-US" sz="2400" b="0" i="0" dirty="0">
                <a:solidFill>
                  <a:srgbClr val="374151"/>
                </a:solidFill>
                <a:effectLst/>
                <a:latin typeface="Söhne"/>
              </a:rPr>
              <a:t> A crucial aspect of journey maps is capturing the emotions and pain points experienced by the customer/user throughout their journey. This information is essential for improving the overall user experience.</a:t>
            </a:r>
          </a:p>
          <a:p>
            <a:pPr marL="342900" indent="-342900" algn="just">
              <a:buFont typeface="+mj-lt"/>
              <a:buAutoNum type="arabicPeriod" startAt="4"/>
            </a:pPr>
            <a:endParaRPr lang="en-US" sz="2400" dirty="0">
              <a:solidFill>
                <a:srgbClr val="374151"/>
              </a:solidFill>
              <a:latin typeface="Söhne"/>
            </a:endParaRPr>
          </a:p>
          <a:p>
            <a:pPr marL="342900" indent="-342900" algn="just">
              <a:buFont typeface="+mj-lt"/>
              <a:buAutoNum type="arabicPeriod" startAt="4"/>
            </a:pPr>
            <a:r>
              <a:rPr lang="en-US" sz="2400" b="1" i="0" dirty="0">
                <a:effectLst/>
                <a:latin typeface="Söhne"/>
              </a:rPr>
              <a:t>Opportunities for Improvement:</a:t>
            </a:r>
            <a:r>
              <a:rPr lang="en-US" sz="2400" b="0" i="0" dirty="0">
                <a:solidFill>
                  <a:srgbClr val="374151"/>
                </a:solidFill>
                <a:effectLst/>
                <a:latin typeface="Söhne"/>
              </a:rPr>
              <a:t> Journey maps highlight areas where the customer or user experience can be enhanced. Identifying pain points and areas of friction allows organizations to make strategic improvements.</a:t>
            </a:r>
          </a:p>
          <a:p>
            <a:pPr marL="342900" indent="-342900" algn="just">
              <a:buFont typeface="+mj-lt"/>
              <a:buAutoNum type="arabicPeriod" startAt="4"/>
            </a:pPr>
            <a:endParaRPr lang="en-US" sz="2400" dirty="0">
              <a:solidFill>
                <a:srgbClr val="374151"/>
              </a:solidFill>
              <a:latin typeface="Söhne"/>
            </a:endParaRPr>
          </a:p>
          <a:p>
            <a:pPr marL="342900" indent="-342900" algn="just">
              <a:buFont typeface="+mj-lt"/>
              <a:buAutoNum type="arabicPeriod" startAt="4"/>
            </a:pPr>
            <a:r>
              <a:rPr lang="en-US" sz="2400" b="1" i="0" dirty="0">
                <a:effectLst/>
                <a:latin typeface="Söhne"/>
              </a:rPr>
              <a:t>Multiple Perspectives:</a:t>
            </a:r>
            <a:r>
              <a:rPr lang="en-US" sz="2400" b="0" i="0" dirty="0">
                <a:solidFill>
                  <a:srgbClr val="374151"/>
                </a:solidFill>
                <a:effectLst/>
                <a:latin typeface="Söhne"/>
              </a:rPr>
              <a:t> Depending on the purpose of the map, it can represent the journey from the perspective of different user personas, customer segments, or other relevant stakeholders.</a:t>
            </a:r>
          </a:p>
          <a:p>
            <a:pPr marL="342900" indent="-342900" algn="just">
              <a:buFont typeface="+mj-lt"/>
              <a:buAutoNum type="arabicPeriod" startAt="4"/>
            </a:pPr>
            <a:endParaRPr lang="en-US" sz="2400" dirty="0">
              <a:solidFill>
                <a:srgbClr val="374151"/>
              </a:solidFill>
              <a:latin typeface="Söhne"/>
            </a:endParaRPr>
          </a:p>
          <a:p>
            <a:pPr marL="342900" indent="-342900" algn="just">
              <a:buFont typeface="+mj-lt"/>
              <a:buAutoNum type="arabicPeriod" startAt="4"/>
            </a:pPr>
            <a:r>
              <a:rPr lang="en-US" sz="2400" b="1" i="0" dirty="0">
                <a:effectLst/>
                <a:latin typeface="Söhne"/>
              </a:rPr>
              <a:t>Visualization:</a:t>
            </a:r>
            <a:r>
              <a:rPr lang="en-US" sz="2400" b="0" i="0" dirty="0">
                <a:solidFill>
                  <a:srgbClr val="374151"/>
                </a:solidFill>
                <a:effectLst/>
                <a:latin typeface="Söhne"/>
              </a:rPr>
              <a:t> Journey maps are typically presented visually, often in the form of diagrams or infographics. Visualizing the customer journey makes it easier for teams to grasp and act upon the insights. 	</a:t>
            </a:r>
            <a:endParaRPr lang="en-IN" sz="2400" dirty="0"/>
          </a:p>
        </p:txBody>
      </p:sp>
    </p:spTree>
    <p:extLst>
      <p:ext uri="{BB962C8B-B14F-4D97-AF65-F5344CB8AC3E}">
        <p14:creationId xmlns:p14="http://schemas.microsoft.com/office/powerpoint/2010/main" val="25226210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BDACA1-8C0D-2CAC-D9DB-331335A49FF0}"/>
              </a:ext>
            </a:extLst>
          </p:cNvPr>
          <p:cNvSpPr txBox="1"/>
          <p:nvPr/>
        </p:nvSpPr>
        <p:spPr>
          <a:xfrm>
            <a:off x="285134" y="878572"/>
            <a:ext cx="11169445" cy="4199611"/>
          </a:xfrm>
          <a:prstGeom prst="rect">
            <a:avLst/>
          </a:prstGeom>
          <a:noFill/>
        </p:spPr>
        <p:txBody>
          <a:bodyPr wrap="square">
            <a:spAutoFit/>
          </a:bodyPr>
          <a:lstStyle/>
          <a:p>
            <a:pPr algn="just">
              <a:lnSpc>
                <a:spcPct val="150000"/>
              </a:lnSpc>
            </a:pPr>
            <a:r>
              <a:rPr lang="en-US" sz="2000" b="0" i="0" dirty="0">
                <a:solidFill>
                  <a:srgbClr val="374151"/>
                </a:solidFill>
                <a:effectLst/>
                <a:latin typeface="Söhne"/>
              </a:rPr>
              <a:t>Creating a journey map involves several steps, including research, data collection, interviews with customers/users, and collaboration among cross-functional teams. </a:t>
            </a:r>
          </a:p>
          <a:p>
            <a:pPr algn="just">
              <a:lnSpc>
                <a:spcPct val="150000"/>
              </a:lnSpc>
            </a:pPr>
            <a:endParaRPr lang="en-US" sz="2000" dirty="0">
              <a:solidFill>
                <a:srgbClr val="374151"/>
              </a:solidFill>
              <a:latin typeface="Söhne"/>
            </a:endParaRPr>
          </a:p>
          <a:p>
            <a:pPr algn="just">
              <a:lnSpc>
                <a:spcPct val="150000"/>
              </a:lnSpc>
            </a:pPr>
            <a:r>
              <a:rPr lang="en-US" sz="2000" b="0" i="0" dirty="0">
                <a:solidFill>
                  <a:srgbClr val="374151"/>
                </a:solidFill>
                <a:effectLst/>
                <a:latin typeface="Söhne"/>
              </a:rPr>
              <a:t>The end result is a comprehensive view of the user's experience, which can be used to drive improvements in products, services, and processes.</a:t>
            </a:r>
          </a:p>
          <a:p>
            <a:pPr algn="just">
              <a:lnSpc>
                <a:spcPct val="150000"/>
              </a:lnSpc>
            </a:pPr>
            <a:endParaRPr lang="en-US" sz="2000" b="0" i="0" dirty="0">
              <a:solidFill>
                <a:srgbClr val="374151"/>
              </a:solidFill>
              <a:effectLst/>
              <a:latin typeface="Söhne"/>
            </a:endParaRPr>
          </a:p>
          <a:p>
            <a:pPr algn="just">
              <a:lnSpc>
                <a:spcPct val="150000"/>
              </a:lnSpc>
            </a:pPr>
            <a:r>
              <a:rPr lang="en-US" sz="2000" b="0" i="0" dirty="0">
                <a:solidFill>
                  <a:srgbClr val="374151"/>
                </a:solidFill>
                <a:effectLst/>
                <a:latin typeface="Söhne"/>
              </a:rPr>
              <a:t>Journey maps are versatile tools and can be adapted to suit various industries and purposes, such as improving website usability, optimizing the customer support process, enhancing the user interface of a mobile app, or refining the overall customer experience in a retail environment.</a:t>
            </a:r>
          </a:p>
        </p:txBody>
      </p:sp>
    </p:spTree>
    <p:extLst>
      <p:ext uri="{BB962C8B-B14F-4D97-AF65-F5344CB8AC3E}">
        <p14:creationId xmlns:p14="http://schemas.microsoft.com/office/powerpoint/2010/main" val="30250386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624AFA1-DCEB-CE74-2929-DD7DB454073F}"/>
              </a:ext>
            </a:extLst>
          </p:cNvPr>
          <p:cNvSpPr txBox="1"/>
          <p:nvPr/>
        </p:nvSpPr>
        <p:spPr>
          <a:xfrm>
            <a:off x="363793" y="596828"/>
            <a:ext cx="11690555" cy="6313716"/>
          </a:xfrm>
          <a:prstGeom prst="rect">
            <a:avLst/>
          </a:prstGeom>
          <a:noFill/>
        </p:spPr>
        <p:txBody>
          <a:bodyPr wrap="square">
            <a:spAutoFit/>
          </a:bodyPr>
          <a:lstStyle/>
          <a:p>
            <a:pPr algn="just">
              <a:lnSpc>
                <a:spcPct val="150000"/>
              </a:lnSpc>
            </a:pPr>
            <a:r>
              <a:rPr lang="en-US" sz="2400" b="0" i="0" dirty="0">
                <a:solidFill>
                  <a:srgbClr val="374151"/>
                </a:solidFill>
                <a:effectLst/>
                <a:latin typeface="Söhne"/>
              </a:rPr>
              <a:t>Creating a customer journey map can be done using various tools and formats, including pen and paper, digital design software, or specialized journey mapping software. Here's a simple textual representation of a customer journey map for a hypothetical e-commerce website:</a:t>
            </a:r>
          </a:p>
          <a:p>
            <a:pPr algn="just">
              <a:lnSpc>
                <a:spcPct val="150000"/>
              </a:lnSpc>
            </a:pPr>
            <a:r>
              <a:rPr lang="en-US" sz="2400" b="1" i="0" dirty="0">
                <a:solidFill>
                  <a:srgbClr val="374151"/>
                </a:solidFill>
                <a:effectLst/>
                <a:latin typeface="Söhne"/>
              </a:rPr>
              <a:t>Customer Journey Map: Online Purchase</a:t>
            </a:r>
            <a:endParaRPr lang="en-US" sz="2400" b="0" i="0" dirty="0">
              <a:solidFill>
                <a:srgbClr val="374151"/>
              </a:solidFill>
              <a:effectLst/>
              <a:latin typeface="Söhne"/>
            </a:endParaRPr>
          </a:p>
          <a:p>
            <a:pPr algn="just">
              <a:lnSpc>
                <a:spcPct val="150000"/>
              </a:lnSpc>
            </a:pPr>
            <a:r>
              <a:rPr lang="en-US" sz="2400" b="1" i="0" dirty="0">
                <a:solidFill>
                  <a:srgbClr val="374151"/>
                </a:solidFill>
                <a:effectLst/>
                <a:latin typeface="Söhne"/>
              </a:rPr>
              <a:t>Stage 1: Awareness</a:t>
            </a:r>
          </a:p>
          <a:p>
            <a:pPr algn="just">
              <a:lnSpc>
                <a:spcPct val="150000"/>
              </a:lnSpc>
            </a:pPr>
            <a:r>
              <a:rPr lang="en-US" sz="2400" b="0" i="0" dirty="0">
                <a:solidFill>
                  <a:srgbClr val="374151"/>
                </a:solidFill>
                <a:effectLst/>
                <a:latin typeface="Söhne"/>
              </a:rPr>
              <a:t>Customer learns about the e-commerce website through social media ads.</a:t>
            </a:r>
          </a:p>
          <a:p>
            <a:pPr algn="just">
              <a:lnSpc>
                <a:spcPct val="150000"/>
              </a:lnSpc>
            </a:pPr>
            <a:endParaRPr lang="en-US" sz="2400" b="0" i="0" dirty="0">
              <a:solidFill>
                <a:srgbClr val="374151"/>
              </a:solidFill>
              <a:effectLst/>
              <a:latin typeface="Söhne"/>
            </a:endParaRPr>
          </a:p>
          <a:p>
            <a:pPr algn="l"/>
            <a:r>
              <a:rPr lang="en-US" sz="2400" b="1" i="0" dirty="0">
                <a:solidFill>
                  <a:srgbClr val="374151"/>
                </a:solidFill>
                <a:effectLst/>
                <a:latin typeface="Söhne"/>
              </a:rPr>
              <a:t>Stage 2: Consideration</a:t>
            </a:r>
            <a:endParaRPr lang="en-US" sz="2400" b="0" i="0" dirty="0">
              <a:solidFill>
                <a:srgbClr val="374151"/>
              </a:solidFill>
              <a:effectLst/>
              <a:latin typeface="Söhne"/>
            </a:endParaRPr>
          </a:p>
          <a:p>
            <a:pPr algn="l">
              <a:buFont typeface="Arial" panose="020B0604020202020204" pitchFamily="34" charset="0"/>
              <a:buChar char="•"/>
            </a:pPr>
            <a:r>
              <a:rPr lang="en-US" sz="2400" b="0" i="0" dirty="0">
                <a:solidFill>
                  <a:srgbClr val="374151"/>
                </a:solidFill>
                <a:effectLst/>
                <a:latin typeface="Söhne"/>
              </a:rPr>
              <a:t>Customer visits the website.</a:t>
            </a:r>
          </a:p>
          <a:p>
            <a:pPr algn="l">
              <a:buFont typeface="Arial" panose="020B0604020202020204" pitchFamily="34" charset="0"/>
              <a:buChar char="•"/>
            </a:pPr>
            <a:r>
              <a:rPr lang="en-US" sz="2400" b="0" i="0" dirty="0">
                <a:solidFill>
                  <a:srgbClr val="374151"/>
                </a:solidFill>
                <a:effectLst/>
                <a:latin typeface="Söhne"/>
              </a:rPr>
              <a:t>Customer browses product categories.</a:t>
            </a:r>
          </a:p>
          <a:p>
            <a:pPr algn="l">
              <a:buFont typeface="Arial" panose="020B0604020202020204" pitchFamily="34" charset="0"/>
              <a:buChar char="•"/>
            </a:pPr>
            <a:r>
              <a:rPr lang="en-US" sz="2400" b="0" i="0" dirty="0">
                <a:solidFill>
                  <a:srgbClr val="374151"/>
                </a:solidFill>
                <a:effectLst/>
                <a:latin typeface="Söhne"/>
              </a:rPr>
              <a:t>Customer reads product reviews.</a:t>
            </a:r>
          </a:p>
          <a:p>
            <a:pPr algn="l">
              <a:buFont typeface="Arial" panose="020B0604020202020204" pitchFamily="34" charset="0"/>
              <a:buChar char="•"/>
            </a:pPr>
            <a:r>
              <a:rPr lang="en-US" sz="2400" b="0" i="0" dirty="0">
                <a:solidFill>
                  <a:srgbClr val="374151"/>
                </a:solidFill>
                <a:effectLst/>
                <a:latin typeface="Söhne"/>
              </a:rPr>
              <a:t>Customer adds items to the shopping cart.</a:t>
            </a:r>
          </a:p>
          <a:p>
            <a:pPr algn="just">
              <a:lnSpc>
                <a:spcPct val="150000"/>
              </a:lnSpc>
            </a:pPr>
            <a:endParaRPr lang="en-US" sz="2400" b="0" i="0" dirty="0">
              <a:solidFill>
                <a:srgbClr val="374151"/>
              </a:solidFill>
              <a:effectLst/>
              <a:latin typeface="Söhne"/>
            </a:endParaRPr>
          </a:p>
        </p:txBody>
      </p:sp>
    </p:spTree>
    <p:extLst>
      <p:ext uri="{BB962C8B-B14F-4D97-AF65-F5344CB8AC3E}">
        <p14:creationId xmlns:p14="http://schemas.microsoft.com/office/powerpoint/2010/main" val="495841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B9F610-424E-254F-E757-0F069FC145A6}"/>
              </a:ext>
            </a:extLst>
          </p:cNvPr>
          <p:cNvSpPr txBox="1"/>
          <p:nvPr/>
        </p:nvSpPr>
        <p:spPr>
          <a:xfrm>
            <a:off x="294967" y="348477"/>
            <a:ext cx="11110452" cy="5575052"/>
          </a:xfrm>
          <a:prstGeom prst="rect">
            <a:avLst/>
          </a:prstGeom>
          <a:noFill/>
        </p:spPr>
        <p:txBody>
          <a:bodyPr wrap="square">
            <a:spAutoFit/>
          </a:bodyPr>
          <a:lstStyle/>
          <a:p>
            <a:pPr algn="l">
              <a:lnSpc>
                <a:spcPct val="150000"/>
              </a:lnSpc>
            </a:pPr>
            <a:r>
              <a:rPr lang="en-US" sz="2400" b="1" i="0" dirty="0">
                <a:solidFill>
                  <a:srgbClr val="374151"/>
                </a:solidFill>
                <a:effectLst/>
                <a:latin typeface="Söhne"/>
              </a:rPr>
              <a:t>Stage 3: Purchase</a:t>
            </a:r>
            <a:endParaRPr lang="en-US" sz="2400" b="0" i="0" dirty="0">
              <a:solidFill>
                <a:srgbClr val="374151"/>
              </a:solidFill>
              <a:effectLst/>
              <a:latin typeface="Söhne"/>
            </a:endParaRPr>
          </a:p>
          <a:p>
            <a:pPr algn="l">
              <a:lnSpc>
                <a:spcPct val="150000"/>
              </a:lnSpc>
              <a:buFont typeface="Arial" panose="020B0604020202020204" pitchFamily="34" charset="0"/>
              <a:buChar char="•"/>
            </a:pPr>
            <a:r>
              <a:rPr lang="en-US" sz="2400" b="0" i="0" dirty="0">
                <a:solidFill>
                  <a:srgbClr val="374151"/>
                </a:solidFill>
                <a:effectLst/>
                <a:latin typeface="Söhne"/>
              </a:rPr>
              <a:t>Customer proceeds to checkout.</a:t>
            </a:r>
          </a:p>
          <a:p>
            <a:pPr algn="l">
              <a:lnSpc>
                <a:spcPct val="150000"/>
              </a:lnSpc>
              <a:buFont typeface="Arial" panose="020B0604020202020204" pitchFamily="34" charset="0"/>
              <a:buChar char="•"/>
            </a:pPr>
            <a:r>
              <a:rPr lang="en-US" sz="2400" b="0" i="0" dirty="0">
                <a:solidFill>
                  <a:srgbClr val="374151"/>
                </a:solidFill>
                <a:effectLst/>
                <a:latin typeface="Söhne"/>
              </a:rPr>
              <a:t>Customer enters shipping and payment information.</a:t>
            </a:r>
          </a:p>
          <a:p>
            <a:pPr algn="l">
              <a:lnSpc>
                <a:spcPct val="150000"/>
              </a:lnSpc>
              <a:buFont typeface="Arial" panose="020B0604020202020204" pitchFamily="34" charset="0"/>
              <a:buChar char="•"/>
            </a:pPr>
            <a:r>
              <a:rPr lang="en-US" sz="2400" b="0" i="0" dirty="0">
                <a:solidFill>
                  <a:srgbClr val="374151"/>
                </a:solidFill>
                <a:effectLst/>
                <a:latin typeface="Söhne"/>
              </a:rPr>
              <a:t>Customer reviews the order.</a:t>
            </a:r>
          </a:p>
          <a:p>
            <a:pPr algn="l">
              <a:lnSpc>
                <a:spcPct val="150000"/>
              </a:lnSpc>
              <a:buFont typeface="Arial" panose="020B0604020202020204" pitchFamily="34" charset="0"/>
              <a:buChar char="•"/>
            </a:pPr>
            <a:r>
              <a:rPr lang="en-US" sz="2400" b="0" i="0" dirty="0">
                <a:solidFill>
                  <a:srgbClr val="374151"/>
                </a:solidFill>
                <a:effectLst/>
                <a:latin typeface="Söhne"/>
              </a:rPr>
              <a:t>Customer completes the purchase.</a:t>
            </a:r>
          </a:p>
          <a:p>
            <a:pPr algn="l">
              <a:lnSpc>
                <a:spcPct val="150000"/>
              </a:lnSpc>
            </a:pPr>
            <a:r>
              <a:rPr lang="en-US" sz="2400" b="1" i="0" dirty="0">
                <a:solidFill>
                  <a:srgbClr val="374151"/>
                </a:solidFill>
                <a:effectLst/>
                <a:latin typeface="Söhne"/>
              </a:rPr>
              <a:t>Stage 4: Post-Purchase</a:t>
            </a:r>
            <a:endParaRPr lang="en-US" sz="2400" b="0" i="0" dirty="0">
              <a:solidFill>
                <a:srgbClr val="374151"/>
              </a:solidFill>
              <a:effectLst/>
              <a:latin typeface="Söhne"/>
            </a:endParaRPr>
          </a:p>
          <a:p>
            <a:pPr algn="l">
              <a:lnSpc>
                <a:spcPct val="150000"/>
              </a:lnSpc>
              <a:buFont typeface="Arial" panose="020B0604020202020204" pitchFamily="34" charset="0"/>
              <a:buChar char="•"/>
            </a:pPr>
            <a:r>
              <a:rPr lang="en-US" sz="2400" b="0" i="0" dirty="0">
                <a:solidFill>
                  <a:srgbClr val="374151"/>
                </a:solidFill>
                <a:effectLst/>
                <a:latin typeface="Söhne"/>
              </a:rPr>
              <a:t>Customer receives a confirmation email.</a:t>
            </a:r>
          </a:p>
          <a:p>
            <a:pPr algn="l">
              <a:lnSpc>
                <a:spcPct val="150000"/>
              </a:lnSpc>
              <a:buFont typeface="Arial" panose="020B0604020202020204" pitchFamily="34" charset="0"/>
              <a:buChar char="•"/>
            </a:pPr>
            <a:r>
              <a:rPr lang="en-US" sz="2400" b="0" i="0" dirty="0">
                <a:solidFill>
                  <a:srgbClr val="374151"/>
                </a:solidFill>
                <a:effectLst/>
                <a:latin typeface="Söhne"/>
              </a:rPr>
              <a:t>Customer waits for order delivery.</a:t>
            </a:r>
          </a:p>
          <a:p>
            <a:pPr algn="l">
              <a:lnSpc>
                <a:spcPct val="150000"/>
              </a:lnSpc>
              <a:buFont typeface="Arial" panose="020B0604020202020204" pitchFamily="34" charset="0"/>
              <a:buChar char="•"/>
            </a:pPr>
            <a:r>
              <a:rPr lang="en-US" sz="2400" b="0" i="0" dirty="0">
                <a:solidFill>
                  <a:srgbClr val="374151"/>
                </a:solidFill>
                <a:effectLst/>
                <a:latin typeface="Söhne"/>
              </a:rPr>
              <a:t>Customer receives the order.</a:t>
            </a:r>
          </a:p>
          <a:p>
            <a:pPr algn="l">
              <a:lnSpc>
                <a:spcPct val="150000"/>
              </a:lnSpc>
              <a:buFont typeface="Arial" panose="020B0604020202020204" pitchFamily="34" charset="0"/>
              <a:buChar char="•"/>
            </a:pPr>
            <a:r>
              <a:rPr lang="en-US" sz="2400" b="0" i="0" dirty="0">
                <a:solidFill>
                  <a:srgbClr val="374151"/>
                </a:solidFill>
                <a:effectLst/>
                <a:latin typeface="Söhne"/>
              </a:rPr>
              <a:t>Customer is satisfied with the product quality.</a:t>
            </a:r>
          </a:p>
        </p:txBody>
      </p:sp>
    </p:spTree>
    <p:extLst>
      <p:ext uri="{BB962C8B-B14F-4D97-AF65-F5344CB8AC3E}">
        <p14:creationId xmlns:p14="http://schemas.microsoft.com/office/powerpoint/2010/main" val="412397951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240D7F-7927-581C-914D-6A7F66172D1B}"/>
              </a:ext>
            </a:extLst>
          </p:cNvPr>
          <p:cNvSpPr txBox="1"/>
          <p:nvPr/>
        </p:nvSpPr>
        <p:spPr>
          <a:xfrm>
            <a:off x="737419" y="547667"/>
            <a:ext cx="10500851" cy="3913059"/>
          </a:xfrm>
          <a:prstGeom prst="rect">
            <a:avLst/>
          </a:prstGeom>
          <a:noFill/>
        </p:spPr>
        <p:txBody>
          <a:bodyPr wrap="square">
            <a:spAutoFit/>
          </a:bodyPr>
          <a:lstStyle/>
          <a:p>
            <a:pPr algn="l">
              <a:lnSpc>
                <a:spcPct val="150000"/>
              </a:lnSpc>
            </a:pPr>
            <a:r>
              <a:rPr lang="en-US" sz="2400" b="1" i="0" dirty="0">
                <a:solidFill>
                  <a:srgbClr val="374151"/>
                </a:solidFill>
                <a:effectLst/>
                <a:latin typeface="Söhne"/>
              </a:rPr>
              <a:t>Key Touchpoints:</a:t>
            </a:r>
            <a:endParaRPr lang="en-US" sz="2400" b="0" i="0" dirty="0">
              <a:solidFill>
                <a:srgbClr val="374151"/>
              </a:solidFill>
              <a:effectLst/>
              <a:latin typeface="Söhne"/>
            </a:endParaRPr>
          </a:p>
          <a:p>
            <a:pPr algn="l">
              <a:lnSpc>
                <a:spcPct val="150000"/>
              </a:lnSpc>
              <a:buFont typeface="+mj-lt"/>
              <a:buAutoNum type="arabicPeriod"/>
            </a:pPr>
            <a:r>
              <a:rPr lang="en-US" sz="2400" b="0" i="0" dirty="0">
                <a:solidFill>
                  <a:srgbClr val="374151"/>
                </a:solidFill>
                <a:effectLst/>
                <a:latin typeface="Söhne"/>
              </a:rPr>
              <a:t>Website landing page</a:t>
            </a:r>
          </a:p>
          <a:p>
            <a:pPr algn="l">
              <a:lnSpc>
                <a:spcPct val="150000"/>
              </a:lnSpc>
              <a:buFont typeface="+mj-lt"/>
              <a:buAutoNum type="arabicPeriod"/>
            </a:pPr>
            <a:r>
              <a:rPr lang="en-US" sz="2400" b="0" i="0" dirty="0">
                <a:solidFill>
                  <a:srgbClr val="374151"/>
                </a:solidFill>
                <a:effectLst/>
                <a:latin typeface="Söhne"/>
              </a:rPr>
              <a:t>Product pages</a:t>
            </a:r>
          </a:p>
          <a:p>
            <a:pPr algn="l">
              <a:lnSpc>
                <a:spcPct val="150000"/>
              </a:lnSpc>
              <a:buFont typeface="+mj-lt"/>
              <a:buAutoNum type="arabicPeriod"/>
            </a:pPr>
            <a:r>
              <a:rPr lang="en-US" sz="2400" b="0" i="0" dirty="0">
                <a:solidFill>
                  <a:srgbClr val="374151"/>
                </a:solidFill>
                <a:effectLst/>
                <a:latin typeface="Söhne"/>
              </a:rPr>
              <a:t>Shopping cart</a:t>
            </a:r>
          </a:p>
          <a:p>
            <a:pPr algn="l">
              <a:lnSpc>
                <a:spcPct val="150000"/>
              </a:lnSpc>
              <a:buFont typeface="+mj-lt"/>
              <a:buAutoNum type="arabicPeriod"/>
            </a:pPr>
            <a:r>
              <a:rPr lang="en-US" sz="2400" b="0" i="0" dirty="0">
                <a:solidFill>
                  <a:srgbClr val="374151"/>
                </a:solidFill>
                <a:effectLst/>
                <a:latin typeface="Söhne"/>
              </a:rPr>
              <a:t>Checkout process</a:t>
            </a:r>
          </a:p>
          <a:p>
            <a:pPr algn="l">
              <a:lnSpc>
                <a:spcPct val="150000"/>
              </a:lnSpc>
              <a:buFont typeface="+mj-lt"/>
              <a:buAutoNum type="arabicPeriod"/>
            </a:pPr>
            <a:r>
              <a:rPr lang="en-US" sz="2400" b="0" i="0" dirty="0">
                <a:solidFill>
                  <a:srgbClr val="374151"/>
                </a:solidFill>
                <a:effectLst/>
                <a:latin typeface="Söhne"/>
              </a:rPr>
              <a:t>Confirmation email</a:t>
            </a:r>
          </a:p>
          <a:p>
            <a:pPr algn="l">
              <a:lnSpc>
                <a:spcPct val="150000"/>
              </a:lnSpc>
              <a:buFont typeface="+mj-lt"/>
              <a:buAutoNum type="arabicPeriod"/>
            </a:pPr>
            <a:r>
              <a:rPr lang="en-US" sz="2400" b="0" i="0" dirty="0">
                <a:solidFill>
                  <a:srgbClr val="374151"/>
                </a:solidFill>
                <a:effectLst/>
                <a:latin typeface="Söhne"/>
              </a:rPr>
              <a:t>Order delivery</a:t>
            </a:r>
          </a:p>
        </p:txBody>
      </p:sp>
    </p:spTree>
    <p:extLst>
      <p:ext uri="{BB962C8B-B14F-4D97-AF65-F5344CB8AC3E}">
        <p14:creationId xmlns:p14="http://schemas.microsoft.com/office/powerpoint/2010/main" val="6568298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0A6706F-3EBE-E9E8-8227-43C4A014DA3F}"/>
              </a:ext>
            </a:extLst>
          </p:cNvPr>
          <p:cNvSpPr txBox="1"/>
          <p:nvPr/>
        </p:nvSpPr>
        <p:spPr>
          <a:xfrm>
            <a:off x="668594" y="364475"/>
            <a:ext cx="8436077" cy="6129050"/>
          </a:xfrm>
          <a:prstGeom prst="rect">
            <a:avLst/>
          </a:prstGeom>
          <a:noFill/>
        </p:spPr>
        <p:txBody>
          <a:bodyPr wrap="square">
            <a:spAutoFit/>
          </a:bodyPr>
          <a:lstStyle/>
          <a:p>
            <a:pPr algn="l">
              <a:lnSpc>
                <a:spcPct val="150000"/>
              </a:lnSpc>
            </a:pPr>
            <a:r>
              <a:rPr lang="en-US" sz="2400" b="1" i="0" dirty="0">
                <a:solidFill>
                  <a:srgbClr val="374151"/>
                </a:solidFill>
                <a:effectLst/>
                <a:latin typeface="Söhne"/>
              </a:rPr>
              <a:t>Emotions and Thoughts:</a:t>
            </a:r>
            <a:endParaRPr lang="en-US" sz="2400" b="0" i="0" dirty="0">
              <a:solidFill>
                <a:srgbClr val="374151"/>
              </a:solidFill>
              <a:effectLst/>
              <a:latin typeface="Söhne"/>
            </a:endParaRPr>
          </a:p>
          <a:p>
            <a:pPr algn="l">
              <a:lnSpc>
                <a:spcPct val="150000"/>
              </a:lnSpc>
              <a:buFont typeface="Arial" panose="020B0604020202020204" pitchFamily="34" charset="0"/>
              <a:buChar char="•"/>
            </a:pPr>
            <a:r>
              <a:rPr lang="en-US" sz="2400" b="0" i="0" dirty="0">
                <a:solidFill>
                  <a:srgbClr val="374151"/>
                </a:solidFill>
                <a:effectLst/>
                <a:latin typeface="Söhne"/>
              </a:rPr>
              <a:t>Awareness: Curious and interested</a:t>
            </a:r>
          </a:p>
          <a:p>
            <a:pPr algn="l">
              <a:lnSpc>
                <a:spcPct val="150000"/>
              </a:lnSpc>
              <a:buFont typeface="Arial" panose="020B0604020202020204" pitchFamily="34" charset="0"/>
              <a:buChar char="•"/>
            </a:pPr>
            <a:r>
              <a:rPr lang="en-US" sz="2400" b="0" i="0" dirty="0">
                <a:solidFill>
                  <a:srgbClr val="374151"/>
                </a:solidFill>
                <a:effectLst/>
                <a:latin typeface="Söhne"/>
              </a:rPr>
              <a:t>Consideration: Comparing options, seeking reviews</a:t>
            </a:r>
          </a:p>
          <a:p>
            <a:pPr algn="l">
              <a:lnSpc>
                <a:spcPct val="150000"/>
              </a:lnSpc>
              <a:buFont typeface="Arial" panose="020B0604020202020204" pitchFamily="34" charset="0"/>
              <a:buChar char="•"/>
            </a:pPr>
            <a:r>
              <a:rPr lang="en-US" sz="2400" b="0" i="0" dirty="0">
                <a:solidFill>
                  <a:srgbClr val="374151"/>
                </a:solidFill>
                <a:effectLst/>
                <a:latin typeface="Söhne"/>
              </a:rPr>
              <a:t>Purchase: Slightly anxious about payment security</a:t>
            </a:r>
          </a:p>
          <a:p>
            <a:pPr algn="l">
              <a:lnSpc>
                <a:spcPct val="150000"/>
              </a:lnSpc>
              <a:buFont typeface="Arial" panose="020B0604020202020204" pitchFamily="34" charset="0"/>
              <a:buChar char="•"/>
            </a:pPr>
            <a:r>
              <a:rPr lang="en-US" sz="2400" b="0" i="0" dirty="0">
                <a:solidFill>
                  <a:srgbClr val="374151"/>
                </a:solidFill>
                <a:effectLst/>
                <a:latin typeface="Söhne"/>
              </a:rPr>
              <a:t>Post-Purchase: Excited, anxious about delivery</a:t>
            </a:r>
          </a:p>
          <a:p>
            <a:pPr algn="l">
              <a:lnSpc>
                <a:spcPct val="150000"/>
              </a:lnSpc>
              <a:buFont typeface="Arial" panose="020B0604020202020204" pitchFamily="34" charset="0"/>
              <a:buChar char="•"/>
            </a:pPr>
            <a:endParaRPr lang="en-US" sz="2400" b="0" i="0" dirty="0">
              <a:solidFill>
                <a:srgbClr val="374151"/>
              </a:solidFill>
              <a:effectLst/>
              <a:latin typeface="Söhne"/>
            </a:endParaRPr>
          </a:p>
          <a:p>
            <a:pPr algn="l">
              <a:lnSpc>
                <a:spcPct val="150000"/>
              </a:lnSpc>
            </a:pPr>
            <a:r>
              <a:rPr lang="en-US" sz="2400" b="1" i="0" dirty="0">
                <a:solidFill>
                  <a:srgbClr val="374151"/>
                </a:solidFill>
                <a:effectLst/>
                <a:latin typeface="Söhne"/>
              </a:rPr>
              <a:t>Pain Points:</a:t>
            </a:r>
            <a:endParaRPr lang="en-US" sz="2400" b="0" i="0" dirty="0">
              <a:solidFill>
                <a:srgbClr val="374151"/>
              </a:solidFill>
              <a:effectLst/>
              <a:latin typeface="Söhne"/>
            </a:endParaRPr>
          </a:p>
          <a:p>
            <a:pPr algn="l">
              <a:lnSpc>
                <a:spcPct val="150000"/>
              </a:lnSpc>
              <a:buFont typeface="Arial" panose="020B0604020202020204" pitchFamily="34" charset="0"/>
              <a:buChar char="•"/>
            </a:pPr>
            <a:r>
              <a:rPr lang="en-US" sz="2400" b="0" i="0" dirty="0">
                <a:solidFill>
                  <a:srgbClr val="374151"/>
                </a:solidFill>
                <a:effectLst/>
                <a:latin typeface="Söhne"/>
              </a:rPr>
              <a:t>Slow website loading</a:t>
            </a:r>
          </a:p>
          <a:p>
            <a:pPr algn="l">
              <a:lnSpc>
                <a:spcPct val="150000"/>
              </a:lnSpc>
              <a:buFont typeface="Arial" panose="020B0604020202020204" pitchFamily="34" charset="0"/>
              <a:buChar char="•"/>
            </a:pPr>
            <a:r>
              <a:rPr lang="en-US" sz="2400" b="0" i="0" dirty="0">
                <a:solidFill>
                  <a:srgbClr val="374151"/>
                </a:solidFill>
                <a:effectLst/>
                <a:latin typeface="Söhne"/>
              </a:rPr>
              <a:t>Complex checkout process</a:t>
            </a:r>
          </a:p>
          <a:p>
            <a:pPr algn="l">
              <a:lnSpc>
                <a:spcPct val="150000"/>
              </a:lnSpc>
              <a:buFont typeface="Arial" panose="020B0604020202020204" pitchFamily="34" charset="0"/>
              <a:buChar char="•"/>
            </a:pPr>
            <a:r>
              <a:rPr lang="en-US" sz="2400" b="0" i="0" dirty="0">
                <a:solidFill>
                  <a:srgbClr val="374151"/>
                </a:solidFill>
                <a:effectLst/>
                <a:latin typeface="Söhne"/>
              </a:rPr>
              <a:t>Concerns about product quality</a:t>
            </a:r>
          </a:p>
          <a:p>
            <a:pPr algn="l">
              <a:lnSpc>
                <a:spcPct val="150000"/>
              </a:lnSpc>
              <a:buFont typeface="Arial" panose="020B0604020202020204" pitchFamily="34" charset="0"/>
              <a:buChar char="•"/>
            </a:pPr>
            <a:r>
              <a:rPr lang="en-US" sz="2400" b="0" i="0" dirty="0">
                <a:solidFill>
                  <a:srgbClr val="374151"/>
                </a:solidFill>
                <a:effectLst/>
                <a:latin typeface="Söhne"/>
              </a:rPr>
              <a:t>Unclear shipping times</a:t>
            </a:r>
          </a:p>
        </p:txBody>
      </p:sp>
    </p:spTree>
    <p:extLst>
      <p:ext uri="{BB962C8B-B14F-4D97-AF65-F5344CB8AC3E}">
        <p14:creationId xmlns:p14="http://schemas.microsoft.com/office/powerpoint/2010/main" val="205526618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A88589C-A758-BD5E-404F-C208BD12C21F}"/>
              </a:ext>
            </a:extLst>
          </p:cNvPr>
          <p:cNvSpPr txBox="1"/>
          <p:nvPr/>
        </p:nvSpPr>
        <p:spPr>
          <a:xfrm>
            <a:off x="698091" y="112504"/>
            <a:ext cx="10225548" cy="5575052"/>
          </a:xfrm>
          <a:prstGeom prst="rect">
            <a:avLst/>
          </a:prstGeom>
          <a:noFill/>
        </p:spPr>
        <p:txBody>
          <a:bodyPr wrap="square">
            <a:spAutoFit/>
          </a:bodyPr>
          <a:lstStyle/>
          <a:p>
            <a:pPr algn="just">
              <a:lnSpc>
                <a:spcPct val="150000"/>
              </a:lnSpc>
            </a:pPr>
            <a:r>
              <a:rPr lang="en-US" sz="2400" b="1" i="0" dirty="0">
                <a:solidFill>
                  <a:srgbClr val="374151"/>
                </a:solidFill>
                <a:effectLst/>
                <a:latin typeface="Söhne"/>
              </a:rPr>
              <a:t>Opportunities for Improvement:</a:t>
            </a:r>
            <a:endParaRPr lang="en-US" sz="2400" b="0" i="0" dirty="0">
              <a:solidFill>
                <a:srgbClr val="374151"/>
              </a:solidFill>
              <a:effectLst/>
              <a:latin typeface="Söhne"/>
            </a:endParaRPr>
          </a:p>
          <a:p>
            <a:pPr algn="just">
              <a:lnSpc>
                <a:spcPct val="150000"/>
              </a:lnSpc>
              <a:buFont typeface="+mj-lt"/>
              <a:buAutoNum type="arabicPeriod"/>
            </a:pPr>
            <a:r>
              <a:rPr lang="en-US" sz="2400" b="0" i="0" dirty="0">
                <a:solidFill>
                  <a:srgbClr val="374151"/>
                </a:solidFill>
                <a:effectLst/>
                <a:latin typeface="Söhne"/>
              </a:rPr>
              <a:t>Optimize website speed.</a:t>
            </a:r>
          </a:p>
          <a:p>
            <a:pPr algn="just">
              <a:lnSpc>
                <a:spcPct val="150000"/>
              </a:lnSpc>
              <a:buFont typeface="+mj-lt"/>
              <a:buAutoNum type="arabicPeriod"/>
            </a:pPr>
            <a:r>
              <a:rPr lang="en-US" sz="2400" b="0" i="0" dirty="0">
                <a:solidFill>
                  <a:srgbClr val="374151"/>
                </a:solidFill>
                <a:effectLst/>
                <a:latin typeface="Söhne"/>
              </a:rPr>
              <a:t>Simplify checkout process.</a:t>
            </a:r>
          </a:p>
          <a:p>
            <a:pPr algn="just">
              <a:lnSpc>
                <a:spcPct val="150000"/>
              </a:lnSpc>
              <a:buFont typeface="+mj-lt"/>
              <a:buAutoNum type="arabicPeriod"/>
            </a:pPr>
            <a:r>
              <a:rPr lang="en-US" sz="2400" b="0" i="0" dirty="0">
                <a:solidFill>
                  <a:srgbClr val="374151"/>
                </a:solidFill>
                <a:effectLst/>
                <a:latin typeface="Söhne"/>
              </a:rPr>
              <a:t>Provide detailed product information.</a:t>
            </a:r>
          </a:p>
          <a:p>
            <a:pPr algn="just">
              <a:lnSpc>
                <a:spcPct val="150000"/>
              </a:lnSpc>
              <a:buFont typeface="+mj-lt"/>
              <a:buAutoNum type="arabicPeriod"/>
            </a:pPr>
            <a:r>
              <a:rPr lang="en-US" sz="2400" b="0" i="0" dirty="0">
                <a:solidFill>
                  <a:srgbClr val="374151"/>
                </a:solidFill>
                <a:effectLst/>
                <a:latin typeface="Söhne"/>
              </a:rPr>
              <a:t>Offer transparent shipping estimates.</a:t>
            </a:r>
          </a:p>
          <a:p>
            <a:pPr algn="just">
              <a:lnSpc>
                <a:spcPct val="150000"/>
              </a:lnSpc>
              <a:buFont typeface="+mj-lt"/>
              <a:buAutoNum type="arabicPeriod"/>
            </a:pPr>
            <a:endParaRPr lang="en-US" sz="2400" b="0" i="0" dirty="0">
              <a:solidFill>
                <a:srgbClr val="374151"/>
              </a:solidFill>
              <a:effectLst/>
              <a:latin typeface="Söhne"/>
            </a:endParaRPr>
          </a:p>
          <a:p>
            <a:pPr algn="just">
              <a:lnSpc>
                <a:spcPct val="150000"/>
              </a:lnSpc>
            </a:pPr>
            <a:r>
              <a:rPr lang="en-US" sz="2400" b="0" i="0" dirty="0">
                <a:solidFill>
                  <a:srgbClr val="374151"/>
                </a:solidFill>
                <a:effectLst/>
                <a:latin typeface="Söhne"/>
              </a:rPr>
              <a:t>This is a simplified textual representation of a customer journey map, but in practice, you might create a visual map that uses graphics, icons, and more detailed descriptions. Visual representations can be more engaging and easier to understand for cross-functional teams and stakeholders.</a:t>
            </a:r>
          </a:p>
        </p:txBody>
      </p:sp>
    </p:spTree>
    <p:extLst>
      <p:ext uri="{BB962C8B-B14F-4D97-AF65-F5344CB8AC3E}">
        <p14:creationId xmlns:p14="http://schemas.microsoft.com/office/powerpoint/2010/main" val="475173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3F23BF-791A-762A-CD9D-010AF6E29EC7}"/>
              </a:ext>
            </a:extLst>
          </p:cNvPr>
          <p:cNvPicPr>
            <a:picLocks noChangeAspect="1"/>
          </p:cNvPicPr>
          <p:nvPr/>
        </p:nvPicPr>
        <p:blipFill>
          <a:blip r:embed="rId2"/>
          <a:stretch>
            <a:fillRect/>
          </a:stretch>
        </p:blipFill>
        <p:spPr>
          <a:xfrm>
            <a:off x="678426" y="681752"/>
            <a:ext cx="11051458" cy="5494496"/>
          </a:xfrm>
          <a:prstGeom prst="rect">
            <a:avLst/>
          </a:prstGeom>
        </p:spPr>
      </p:pic>
    </p:spTree>
    <p:extLst>
      <p:ext uri="{BB962C8B-B14F-4D97-AF65-F5344CB8AC3E}">
        <p14:creationId xmlns:p14="http://schemas.microsoft.com/office/powerpoint/2010/main" val="28863468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7CF65A-6DA8-A7F9-1938-E653D4017A1D}"/>
              </a:ext>
            </a:extLst>
          </p:cNvPr>
          <p:cNvSpPr txBox="1"/>
          <p:nvPr/>
        </p:nvSpPr>
        <p:spPr>
          <a:xfrm>
            <a:off x="285135" y="176981"/>
            <a:ext cx="5201265" cy="523220"/>
          </a:xfrm>
          <a:prstGeom prst="rect">
            <a:avLst/>
          </a:prstGeom>
          <a:noFill/>
        </p:spPr>
        <p:txBody>
          <a:bodyPr wrap="square" rtlCol="0">
            <a:spAutoFit/>
          </a:bodyPr>
          <a:lstStyle/>
          <a:p>
            <a:r>
              <a:rPr lang="en-IN" sz="2800" b="1" dirty="0"/>
              <a:t>Storyboards</a:t>
            </a:r>
          </a:p>
        </p:txBody>
      </p:sp>
      <p:sp>
        <p:nvSpPr>
          <p:cNvPr id="4" name="TextBox 3">
            <a:extLst>
              <a:ext uri="{FF2B5EF4-FFF2-40B4-BE49-F238E27FC236}">
                <a16:creationId xmlns:a16="http://schemas.microsoft.com/office/drawing/2014/main" id="{73FFD071-BAA9-186E-7966-239127EDC9F5}"/>
              </a:ext>
            </a:extLst>
          </p:cNvPr>
          <p:cNvSpPr txBox="1"/>
          <p:nvPr/>
        </p:nvSpPr>
        <p:spPr>
          <a:xfrm>
            <a:off x="285135" y="950790"/>
            <a:ext cx="11326761" cy="4467057"/>
          </a:xfrm>
          <a:prstGeom prst="rect">
            <a:avLst/>
          </a:prstGeom>
          <a:noFill/>
        </p:spPr>
        <p:txBody>
          <a:bodyPr wrap="square">
            <a:spAutoFit/>
          </a:bodyPr>
          <a:lstStyle/>
          <a:p>
            <a:pPr>
              <a:lnSpc>
                <a:spcPct val="150000"/>
              </a:lnSpc>
            </a:pPr>
            <a:r>
              <a:rPr lang="en-US" sz="2400" b="0" i="0" dirty="0">
                <a:solidFill>
                  <a:srgbClr val="374151"/>
                </a:solidFill>
                <a:effectLst/>
                <a:latin typeface="Söhne"/>
              </a:rPr>
              <a:t>Storyboards are a visual tool used in various creative industries, such as film, animation, video games, and advertising, to plan and visualize the sequence of events or shots in a project. They serve as a visual script or blueprint for a project, helping creators and collaborators to understand and communicate their ideas effectively. </a:t>
            </a:r>
          </a:p>
          <a:p>
            <a:pPr>
              <a:lnSpc>
                <a:spcPct val="150000"/>
              </a:lnSpc>
            </a:pPr>
            <a:endParaRPr lang="en-US" sz="2400" dirty="0">
              <a:solidFill>
                <a:srgbClr val="374151"/>
              </a:solidFill>
              <a:latin typeface="Söhne"/>
            </a:endParaRPr>
          </a:p>
          <a:p>
            <a:pPr>
              <a:lnSpc>
                <a:spcPct val="150000"/>
              </a:lnSpc>
            </a:pPr>
            <a:r>
              <a:rPr lang="en-US" sz="2400" b="0" i="0" dirty="0">
                <a:solidFill>
                  <a:srgbClr val="374151"/>
                </a:solidFill>
                <a:effectLst/>
                <a:latin typeface="Söhne"/>
              </a:rPr>
              <a:t>Creating a storyboard for a design context involves visually narrating a sequence of events or processes, typically in the context of product design, user experience (UX) design, or similar fields.</a:t>
            </a:r>
            <a:endParaRPr lang="en-IN" sz="2400" dirty="0"/>
          </a:p>
        </p:txBody>
      </p:sp>
    </p:spTree>
    <p:extLst>
      <p:ext uri="{BB962C8B-B14F-4D97-AF65-F5344CB8AC3E}">
        <p14:creationId xmlns:p14="http://schemas.microsoft.com/office/powerpoint/2010/main" val="4089410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EA84F3-612D-F78F-181C-C9A31E979DFD}"/>
              </a:ext>
            </a:extLst>
          </p:cNvPr>
          <p:cNvSpPr txBox="1"/>
          <p:nvPr/>
        </p:nvSpPr>
        <p:spPr>
          <a:xfrm>
            <a:off x="373626" y="383458"/>
            <a:ext cx="7315200" cy="584775"/>
          </a:xfrm>
          <a:prstGeom prst="rect">
            <a:avLst/>
          </a:prstGeom>
          <a:noFill/>
        </p:spPr>
        <p:txBody>
          <a:bodyPr wrap="square" rtlCol="0">
            <a:spAutoFit/>
          </a:bodyPr>
          <a:lstStyle/>
          <a:p>
            <a:r>
              <a:rPr lang="en-IN" sz="3200" b="1" dirty="0"/>
              <a:t>Key Stages in Design Thinking process.</a:t>
            </a:r>
          </a:p>
        </p:txBody>
      </p:sp>
      <p:sp>
        <p:nvSpPr>
          <p:cNvPr id="4" name="TextBox 3">
            <a:extLst>
              <a:ext uri="{FF2B5EF4-FFF2-40B4-BE49-F238E27FC236}">
                <a16:creationId xmlns:a16="http://schemas.microsoft.com/office/drawing/2014/main" id="{8E9F291A-78AF-612E-9160-9213486534C0}"/>
              </a:ext>
            </a:extLst>
          </p:cNvPr>
          <p:cNvSpPr txBox="1"/>
          <p:nvPr/>
        </p:nvSpPr>
        <p:spPr>
          <a:xfrm>
            <a:off x="226141" y="1506988"/>
            <a:ext cx="11739717" cy="4154984"/>
          </a:xfrm>
          <a:prstGeom prst="rect">
            <a:avLst/>
          </a:prstGeom>
          <a:noFill/>
        </p:spPr>
        <p:txBody>
          <a:bodyPr wrap="square">
            <a:spAutoFit/>
          </a:bodyPr>
          <a:lstStyle/>
          <a:p>
            <a:pPr algn="just">
              <a:buFont typeface="+mj-lt"/>
              <a:buAutoNum type="arabicPeriod"/>
            </a:pPr>
            <a:r>
              <a:rPr lang="en-US" sz="2400" b="1" i="0" dirty="0">
                <a:solidFill>
                  <a:srgbClr val="374151"/>
                </a:solidFill>
                <a:effectLst/>
                <a:latin typeface="Söhne"/>
              </a:rPr>
              <a:t>Empathize:</a:t>
            </a:r>
            <a:r>
              <a:rPr lang="en-US" sz="2400" b="0" i="0" dirty="0">
                <a:solidFill>
                  <a:srgbClr val="374151"/>
                </a:solidFill>
                <a:effectLst/>
                <a:latin typeface="Söhne"/>
              </a:rPr>
              <a:t> Understand the needs, desires, and challenges of the users or stakeholders. This involves active listening, observation, and engaging with the people for whom you are designing.</a:t>
            </a: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Define:</a:t>
            </a:r>
            <a:r>
              <a:rPr lang="en-US" sz="2400" b="0" i="0" dirty="0">
                <a:solidFill>
                  <a:srgbClr val="374151"/>
                </a:solidFill>
                <a:effectLst/>
                <a:latin typeface="Söhne"/>
              </a:rPr>
              <a:t> Clearly articulate the problem or challenge based on the insights gained during the empathize stage. This involves synthesizing information and identifying the core issues that need to be addressed.</a:t>
            </a: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Ideate:</a:t>
            </a:r>
            <a:r>
              <a:rPr lang="en-US" sz="2400" b="0" i="0" dirty="0">
                <a:solidFill>
                  <a:srgbClr val="374151"/>
                </a:solidFill>
                <a:effectLst/>
                <a:latin typeface="Söhne"/>
              </a:rPr>
              <a:t> Generate a wide range of creative and innovative ideas to solve the defined problem. This stage encourages a free-flowing, open-minded, and non-judgmental approach to brainstorming.</a:t>
            </a:r>
          </a:p>
        </p:txBody>
      </p:sp>
    </p:spTree>
    <p:extLst>
      <p:ext uri="{BB962C8B-B14F-4D97-AF65-F5344CB8AC3E}">
        <p14:creationId xmlns:p14="http://schemas.microsoft.com/office/powerpoint/2010/main" val="100450872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872693-579C-F802-BF06-B971A2AE7405}"/>
              </a:ext>
            </a:extLst>
          </p:cNvPr>
          <p:cNvSpPr txBox="1"/>
          <p:nvPr/>
        </p:nvSpPr>
        <p:spPr>
          <a:xfrm>
            <a:off x="235973" y="615303"/>
            <a:ext cx="11061291" cy="6046271"/>
          </a:xfrm>
          <a:prstGeom prst="rect">
            <a:avLst/>
          </a:prstGeom>
          <a:noFill/>
        </p:spPr>
        <p:txBody>
          <a:bodyPr wrap="square">
            <a:spAutoFit/>
          </a:bodyPr>
          <a:lstStyle/>
          <a:p>
            <a:pPr algn="just">
              <a:lnSpc>
                <a:spcPct val="150000"/>
              </a:lnSpc>
            </a:pPr>
            <a:r>
              <a:rPr lang="en-US" sz="2000" b="0" i="0" dirty="0">
                <a:solidFill>
                  <a:srgbClr val="374151"/>
                </a:solidFill>
                <a:effectLst/>
                <a:latin typeface="Söhne"/>
              </a:rPr>
              <a:t>Here's a breakdown of what storyboards are and how they are used:</a:t>
            </a:r>
          </a:p>
          <a:p>
            <a:pPr algn="just">
              <a:lnSpc>
                <a:spcPct val="150000"/>
              </a:lnSpc>
              <a:buFont typeface="+mj-lt"/>
              <a:buAutoNum type="arabicPeriod"/>
            </a:pPr>
            <a:r>
              <a:rPr lang="en-US" sz="2000" b="1" i="0" dirty="0">
                <a:solidFill>
                  <a:srgbClr val="374151"/>
                </a:solidFill>
                <a:effectLst/>
                <a:latin typeface="Söhne"/>
              </a:rPr>
              <a:t>Visual Representation:</a:t>
            </a:r>
            <a:r>
              <a:rPr lang="en-US" sz="2000" b="0" i="0" dirty="0">
                <a:solidFill>
                  <a:srgbClr val="374151"/>
                </a:solidFill>
                <a:effectLst/>
                <a:latin typeface="Söhne"/>
              </a:rPr>
              <a:t> Storyboards are a series of drawings, sketches, or images that represent key scenes, shots, or moments in a project. Each frame or panel typically includes visual elements like characters, objects, backgrounds, and any essential details.</a:t>
            </a:r>
          </a:p>
          <a:p>
            <a:pPr algn="just">
              <a:lnSpc>
                <a:spcPct val="150000"/>
              </a:lnSpc>
              <a:buFont typeface="+mj-lt"/>
              <a:buAutoNum type="arabicPeriod"/>
            </a:pPr>
            <a:r>
              <a:rPr lang="en-US" sz="2000" b="1" i="0" dirty="0">
                <a:solidFill>
                  <a:srgbClr val="374151"/>
                </a:solidFill>
                <a:effectLst/>
                <a:latin typeface="Söhne"/>
              </a:rPr>
              <a:t>Sequence and Timing:</a:t>
            </a:r>
            <a:r>
              <a:rPr lang="en-US" sz="2000" b="0" i="0" dirty="0">
                <a:solidFill>
                  <a:srgbClr val="374151"/>
                </a:solidFill>
                <a:effectLst/>
                <a:latin typeface="Söhne"/>
              </a:rPr>
              <a:t> Storyboards provide a chronological arrangement of scenes or shots, allowing creators to plan the flow of a story or project. They help establish the pacing, timing, and overall structure of the narrative.</a:t>
            </a:r>
          </a:p>
          <a:p>
            <a:pPr algn="just">
              <a:lnSpc>
                <a:spcPct val="150000"/>
              </a:lnSpc>
              <a:buFont typeface="+mj-lt"/>
              <a:buAutoNum type="arabicPeriod"/>
            </a:pPr>
            <a:r>
              <a:rPr lang="en-US" sz="2000" b="1" i="0" dirty="0">
                <a:solidFill>
                  <a:srgbClr val="374151"/>
                </a:solidFill>
                <a:effectLst/>
                <a:latin typeface="Söhne"/>
              </a:rPr>
              <a:t>Communication:</a:t>
            </a:r>
            <a:r>
              <a:rPr lang="en-US" sz="2000" b="0" i="0" dirty="0">
                <a:solidFill>
                  <a:srgbClr val="374151"/>
                </a:solidFill>
                <a:effectLst/>
                <a:latin typeface="Söhne"/>
              </a:rPr>
              <a:t> Storyboards are a crucial tool for communication among team members, including directors, writers, designers, and cinematographers. They enable everyone to understand and visualize the director's vision or the creative concept.</a:t>
            </a:r>
          </a:p>
          <a:p>
            <a:pPr algn="just">
              <a:lnSpc>
                <a:spcPct val="150000"/>
              </a:lnSpc>
              <a:buFont typeface="+mj-lt"/>
              <a:buAutoNum type="arabicPeriod"/>
            </a:pPr>
            <a:r>
              <a:rPr lang="en-US" sz="2000" b="1" i="0" dirty="0">
                <a:solidFill>
                  <a:srgbClr val="374151"/>
                </a:solidFill>
                <a:effectLst/>
                <a:latin typeface="Söhne"/>
              </a:rPr>
              <a:t>Visual Reference:</a:t>
            </a:r>
            <a:r>
              <a:rPr lang="en-US" sz="2000" b="0" i="0" dirty="0">
                <a:solidFill>
                  <a:srgbClr val="374151"/>
                </a:solidFill>
                <a:effectLst/>
                <a:latin typeface="Söhne"/>
              </a:rPr>
              <a:t> Storyboards serve as a reference during the production process. They help ensure that everyone involved in the project is on the same page regarding the intended visuals, camera angles, and compositions.</a:t>
            </a:r>
          </a:p>
        </p:txBody>
      </p:sp>
    </p:spTree>
    <p:extLst>
      <p:ext uri="{BB962C8B-B14F-4D97-AF65-F5344CB8AC3E}">
        <p14:creationId xmlns:p14="http://schemas.microsoft.com/office/powerpoint/2010/main" val="226548311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3059C8-1FEC-7EDE-C3AE-F214905F3A18}"/>
              </a:ext>
            </a:extLst>
          </p:cNvPr>
          <p:cNvSpPr txBox="1"/>
          <p:nvPr/>
        </p:nvSpPr>
        <p:spPr>
          <a:xfrm>
            <a:off x="353961" y="476803"/>
            <a:ext cx="11621729" cy="6046271"/>
          </a:xfrm>
          <a:prstGeom prst="rect">
            <a:avLst/>
          </a:prstGeom>
          <a:noFill/>
        </p:spPr>
        <p:txBody>
          <a:bodyPr wrap="square">
            <a:spAutoFit/>
          </a:bodyPr>
          <a:lstStyle/>
          <a:p>
            <a:pPr algn="just">
              <a:lnSpc>
                <a:spcPct val="150000"/>
              </a:lnSpc>
              <a:buFont typeface="+mj-lt"/>
              <a:buAutoNum type="arabicPeriod"/>
            </a:pPr>
            <a:r>
              <a:rPr lang="en-US" sz="2000" b="1" i="0" dirty="0">
                <a:solidFill>
                  <a:srgbClr val="374151"/>
                </a:solidFill>
                <a:effectLst/>
                <a:latin typeface="Söhne"/>
              </a:rPr>
              <a:t>Problem-Solving:</a:t>
            </a:r>
            <a:r>
              <a:rPr lang="en-US" sz="2000" b="0" i="0" dirty="0">
                <a:solidFill>
                  <a:srgbClr val="374151"/>
                </a:solidFill>
                <a:effectLst/>
                <a:latin typeface="Söhne"/>
              </a:rPr>
              <a:t> Storyboards can highlight potential issues or challenges in a project's design or execution early in the process. This allows for adjustments and problem-solving before the actual production begins.</a:t>
            </a:r>
          </a:p>
          <a:p>
            <a:pPr algn="just">
              <a:lnSpc>
                <a:spcPct val="150000"/>
              </a:lnSpc>
              <a:buFont typeface="+mj-lt"/>
              <a:buAutoNum type="arabicPeriod"/>
            </a:pPr>
            <a:r>
              <a:rPr lang="en-US" sz="2000" b="1" i="0" dirty="0">
                <a:solidFill>
                  <a:srgbClr val="374151"/>
                </a:solidFill>
                <a:effectLst/>
                <a:latin typeface="Söhne"/>
              </a:rPr>
              <a:t>Cost Estimation:</a:t>
            </a:r>
            <a:r>
              <a:rPr lang="en-US" sz="2000" b="0" i="0" dirty="0">
                <a:solidFill>
                  <a:srgbClr val="374151"/>
                </a:solidFill>
                <a:effectLst/>
                <a:latin typeface="Söhne"/>
              </a:rPr>
              <a:t> In industries like film and advertising, storyboards can help estimate production costs by identifying the number of shots, locations, and visual effects required.</a:t>
            </a:r>
          </a:p>
          <a:p>
            <a:pPr algn="just">
              <a:lnSpc>
                <a:spcPct val="150000"/>
              </a:lnSpc>
              <a:buFont typeface="+mj-lt"/>
              <a:buAutoNum type="arabicPeriod"/>
            </a:pPr>
            <a:r>
              <a:rPr lang="en-US" sz="2000" b="1" i="0" dirty="0">
                <a:solidFill>
                  <a:srgbClr val="374151"/>
                </a:solidFill>
                <a:effectLst/>
                <a:latin typeface="Söhne"/>
              </a:rPr>
              <a:t>Storyboarding Tools:</a:t>
            </a:r>
            <a:r>
              <a:rPr lang="en-US" sz="2000" b="0" i="0" dirty="0">
                <a:solidFill>
                  <a:srgbClr val="374151"/>
                </a:solidFill>
                <a:effectLst/>
                <a:latin typeface="Söhne"/>
              </a:rPr>
              <a:t> Storyboard artists and creators often use various tools to create storyboards, including paper and pencil, digital drawing software, or specialized storyboard software. Digital tools offer the advantage of easy editing and sharing.</a:t>
            </a:r>
          </a:p>
          <a:p>
            <a:pPr algn="just">
              <a:lnSpc>
                <a:spcPct val="150000"/>
              </a:lnSpc>
              <a:buFont typeface="+mj-lt"/>
              <a:buAutoNum type="arabicPeriod"/>
            </a:pPr>
            <a:r>
              <a:rPr lang="en-US" sz="2000" b="1" i="0" dirty="0">
                <a:solidFill>
                  <a:srgbClr val="374151"/>
                </a:solidFill>
                <a:effectLst/>
                <a:latin typeface="Söhne"/>
              </a:rPr>
              <a:t>Storyboarding Process:</a:t>
            </a:r>
            <a:r>
              <a:rPr lang="en-US" sz="2000" b="0" i="0" dirty="0">
                <a:solidFill>
                  <a:srgbClr val="374151"/>
                </a:solidFill>
                <a:effectLst/>
                <a:latin typeface="Söhne"/>
              </a:rPr>
              <a:t> The process of creating storyboards typically involves brainstorming, sketching, refining, and finalizing the frames. Depending on the complexity of the project, multiple iterations may be necessary to achieve the desired result.</a:t>
            </a:r>
          </a:p>
          <a:p>
            <a:pPr algn="just">
              <a:lnSpc>
                <a:spcPct val="150000"/>
              </a:lnSpc>
              <a:buFont typeface="+mj-lt"/>
              <a:buAutoNum type="arabicPeriod"/>
            </a:pPr>
            <a:r>
              <a:rPr lang="en-US" sz="2000" b="1" i="0" dirty="0">
                <a:solidFill>
                  <a:srgbClr val="374151"/>
                </a:solidFill>
                <a:effectLst/>
                <a:latin typeface="Söhne"/>
              </a:rPr>
              <a:t>Storyboard Types:</a:t>
            </a:r>
            <a:r>
              <a:rPr lang="en-US" sz="2000" b="0" i="0" dirty="0">
                <a:solidFill>
                  <a:srgbClr val="374151"/>
                </a:solidFill>
                <a:effectLst/>
                <a:latin typeface="Söhne"/>
              </a:rPr>
              <a:t> There are different types of storyboards, depending on the medium and the purpose. Some common types include storyboard thumbnails, animatics (animated storyboards), and vertical or horizontal layouts.</a:t>
            </a:r>
          </a:p>
        </p:txBody>
      </p:sp>
    </p:spTree>
    <p:extLst>
      <p:ext uri="{BB962C8B-B14F-4D97-AF65-F5344CB8AC3E}">
        <p14:creationId xmlns:p14="http://schemas.microsoft.com/office/powerpoint/2010/main" val="9313627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CA517BE-9FE8-7DB5-9253-CE064DF2CC6A}"/>
              </a:ext>
            </a:extLst>
          </p:cNvPr>
          <p:cNvSpPr txBox="1"/>
          <p:nvPr/>
        </p:nvSpPr>
        <p:spPr>
          <a:xfrm>
            <a:off x="255639" y="607508"/>
            <a:ext cx="11307096" cy="2943563"/>
          </a:xfrm>
          <a:prstGeom prst="rect">
            <a:avLst/>
          </a:prstGeom>
          <a:noFill/>
        </p:spPr>
        <p:txBody>
          <a:bodyPr wrap="square">
            <a:spAutoFit/>
          </a:bodyPr>
          <a:lstStyle/>
          <a:p>
            <a:pPr algn="just">
              <a:lnSpc>
                <a:spcPct val="200000"/>
              </a:lnSpc>
            </a:pPr>
            <a:r>
              <a:rPr lang="en-US" sz="2400" b="0" i="0" dirty="0">
                <a:solidFill>
                  <a:srgbClr val="374151"/>
                </a:solidFill>
                <a:effectLst/>
                <a:latin typeface="Söhne"/>
              </a:rPr>
              <a:t>Overall, storyboards are a versatile and essential tool for planning and visualizing creative projects, helping creators and teams bring their ideas to life with clarity and coherence. They are an integral part of the pre-production phase in many creative industries, guiding the subsequent stages of production and post-production</a:t>
            </a:r>
            <a:endParaRPr lang="en-IN" sz="2400" dirty="0"/>
          </a:p>
        </p:txBody>
      </p:sp>
    </p:spTree>
    <p:extLst>
      <p:ext uri="{BB962C8B-B14F-4D97-AF65-F5344CB8AC3E}">
        <p14:creationId xmlns:p14="http://schemas.microsoft.com/office/powerpoint/2010/main" val="378004567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ollage of a person working on a computer&#10;&#10;Description automatically generated">
            <a:extLst>
              <a:ext uri="{FF2B5EF4-FFF2-40B4-BE49-F238E27FC236}">
                <a16:creationId xmlns:a16="http://schemas.microsoft.com/office/drawing/2014/main" id="{3109F278-5819-B064-4650-94B7399AD2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 y="0"/>
            <a:ext cx="12001500" cy="6858000"/>
          </a:xfrm>
          <a:prstGeom prst="rect">
            <a:avLst/>
          </a:prstGeom>
        </p:spPr>
      </p:pic>
    </p:spTree>
    <p:extLst>
      <p:ext uri="{BB962C8B-B14F-4D97-AF65-F5344CB8AC3E}">
        <p14:creationId xmlns:p14="http://schemas.microsoft.com/office/powerpoint/2010/main" val="40862954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D2FA7D-76AA-81B2-BA70-15BDF5C438C6}"/>
              </a:ext>
            </a:extLst>
          </p:cNvPr>
          <p:cNvSpPr txBox="1"/>
          <p:nvPr/>
        </p:nvSpPr>
        <p:spPr>
          <a:xfrm>
            <a:off x="422787" y="297114"/>
            <a:ext cx="6096000" cy="523220"/>
          </a:xfrm>
          <a:prstGeom prst="rect">
            <a:avLst/>
          </a:prstGeom>
          <a:noFill/>
        </p:spPr>
        <p:txBody>
          <a:bodyPr wrap="square">
            <a:spAutoFit/>
          </a:bodyPr>
          <a:lstStyle/>
          <a:p>
            <a:r>
              <a:rPr lang="en-IN" sz="2800" b="1" i="0" dirty="0">
                <a:solidFill>
                  <a:srgbClr val="0F0F0F"/>
                </a:solidFill>
                <a:effectLst/>
                <a:latin typeface="Söhne"/>
              </a:rPr>
              <a:t>Wireframes</a:t>
            </a:r>
            <a:endParaRPr lang="en-IN" sz="2800" b="1" dirty="0"/>
          </a:p>
        </p:txBody>
      </p:sp>
      <p:sp>
        <p:nvSpPr>
          <p:cNvPr id="5" name="TextBox 4">
            <a:extLst>
              <a:ext uri="{FF2B5EF4-FFF2-40B4-BE49-F238E27FC236}">
                <a16:creationId xmlns:a16="http://schemas.microsoft.com/office/drawing/2014/main" id="{A6C0A477-FE1F-CFD1-DFC7-C378E57EFB50}"/>
              </a:ext>
            </a:extLst>
          </p:cNvPr>
          <p:cNvSpPr txBox="1"/>
          <p:nvPr/>
        </p:nvSpPr>
        <p:spPr>
          <a:xfrm>
            <a:off x="378542" y="1186764"/>
            <a:ext cx="11434916" cy="3682226"/>
          </a:xfrm>
          <a:prstGeom prst="rect">
            <a:avLst/>
          </a:prstGeom>
          <a:noFill/>
        </p:spPr>
        <p:txBody>
          <a:bodyPr wrap="square">
            <a:spAutoFit/>
          </a:bodyPr>
          <a:lstStyle/>
          <a:p>
            <a:pPr algn="just">
              <a:lnSpc>
                <a:spcPct val="200000"/>
              </a:lnSpc>
            </a:pPr>
            <a:r>
              <a:rPr lang="en-US" sz="2400" b="0" i="0" dirty="0">
                <a:solidFill>
                  <a:srgbClr val="374151"/>
                </a:solidFill>
                <a:effectLst/>
                <a:latin typeface="Söhne"/>
              </a:rPr>
              <a:t>A wireframe is a visual representation or blueprint of a webpage, application, or user interface (UI) design. It is a simplified, skeletal outline that focuses on the layout, structure, and placement of elements without including detailed visual design elements such as colors, fonts, or images. Wireframes serve as a fundamental step in the design process, helping designers and stakeholders to:</a:t>
            </a:r>
            <a:endParaRPr lang="en-IN" sz="2400" dirty="0"/>
          </a:p>
        </p:txBody>
      </p:sp>
    </p:spTree>
    <p:extLst>
      <p:ext uri="{BB962C8B-B14F-4D97-AF65-F5344CB8AC3E}">
        <p14:creationId xmlns:p14="http://schemas.microsoft.com/office/powerpoint/2010/main" val="24690175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DCAB247-2855-757A-8FCA-56246CA51C80}"/>
              </a:ext>
            </a:extLst>
          </p:cNvPr>
          <p:cNvSpPr txBox="1"/>
          <p:nvPr/>
        </p:nvSpPr>
        <p:spPr>
          <a:xfrm>
            <a:off x="196644" y="443409"/>
            <a:ext cx="11562735" cy="5021055"/>
          </a:xfrm>
          <a:prstGeom prst="rect">
            <a:avLst/>
          </a:prstGeom>
          <a:noFill/>
        </p:spPr>
        <p:txBody>
          <a:bodyPr wrap="square">
            <a:spAutoFit/>
          </a:bodyPr>
          <a:lstStyle/>
          <a:p>
            <a:pPr algn="just">
              <a:lnSpc>
                <a:spcPct val="150000"/>
              </a:lnSpc>
              <a:buFont typeface="+mj-lt"/>
              <a:buAutoNum type="arabicPeriod"/>
            </a:pPr>
            <a:r>
              <a:rPr lang="en-US" sz="2400" b="1" i="0" dirty="0">
                <a:solidFill>
                  <a:srgbClr val="374151"/>
                </a:solidFill>
                <a:effectLst/>
                <a:latin typeface="Söhne"/>
              </a:rPr>
              <a:t>Plan Layout:</a:t>
            </a:r>
            <a:r>
              <a:rPr lang="en-US" sz="2400" b="0" i="0" dirty="0">
                <a:solidFill>
                  <a:srgbClr val="374151"/>
                </a:solidFill>
                <a:effectLst/>
                <a:latin typeface="Söhne"/>
              </a:rPr>
              <a:t> Wireframes provide a clear layout of where various UI elements will be placed on a screen. This helps in organizing content and functionality effectively.</a:t>
            </a:r>
          </a:p>
          <a:p>
            <a:pPr algn="just">
              <a:lnSpc>
                <a:spcPct val="150000"/>
              </a:lnSpc>
              <a:buFont typeface="+mj-lt"/>
              <a:buAutoNum type="arabicPeriod"/>
            </a:pPr>
            <a:r>
              <a:rPr lang="en-US" sz="2400" b="1" i="0" dirty="0">
                <a:solidFill>
                  <a:srgbClr val="374151"/>
                </a:solidFill>
                <a:effectLst/>
                <a:latin typeface="Söhne"/>
              </a:rPr>
              <a:t>User Flow:</a:t>
            </a:r>
            <a:r>
              <a:rPr lang="en-US" sz="2400" b="0" i="0" dirty="0">
                <a:solidFill>
                  <a:srgbClr val="374151"/>
                </a:solidFill>
                <a:effectLst/>
                <a:latin typeface="Söhne"/>
              </a:rPr>
              <a:t> They help in defining the flow of user interactions and navigation within an application or website, showing how users move from one screen or page to another.</a:t>
            </a:r>
          </a:p>
          <a:p>
            <a:pPr algn="just">
              <a:lnSpc>
                <a:spcPct val="150000"/>
              </a:lnSpc>
              <a:buFont typeface="+mj-lt"/>
              <a:buAutoNum type="arabicPeriod"/>
            </a:pPr>
            <a:r>
              <a:rPr lang="en-US" sz="2400" b="1" i="0" dirty="0">
                <a:solidFill>
                  <a:srgbClr val="374151"/>
                </a:solidFill>
                <a:effectLst/>
                <a:latin typeface="Söhne"/>
              </a:rPr>
              <a:t>Functionality:</a:t>
            </a:r>
            <a:r>
              <a:rPr lang="en-US" sz="2400" b="0" i="0" dirty="0">
                <a:solidFill>
                  <a:srgbClr val="374151"/>
                </a:solidFill>
                <a:effectLst/>
                <a:latin typeface="Söhne"/>
              </a:rPr>
              <a:t> Wireframes highlight the key functionality and features that need to be included in a design, allowing for better planning and prioritization.</a:t>
            </a:r>
          </a:p>
          <a:p>
            <a:pPr algn="just">
              <a:lnSpc>
                <a:spcPct val="150000"/>
              </a:lnSpc>
              <a:buFont typeface="+mj-lt"/>
              <a:buAutoNum type="arabicPeriod"/>
            </a:pPr>
            <a:r>
              <a:rPr lang="en-US" sz="2400" b="1" i="0" dirty="0">
                <a:solidFill>
                  <a:srgbClr val="374151"/>
                </a:solidFill>
                <a:effectLst/>
                <a:latin typeface="Söhne"/>
              </a:rPr>
              <a:t>Feedback and Collaboration:</a:t>
            </a:r>
            <a:r>
              <a:rPr lang="en-US" sz="2400" b="0" i="0" dirty="0">
                <a:solidFill>
                  <a:srgbClr val="374151"/>
                </a:solidFill>
                <a:effectLst/>
                <a:latin typeface="Söhne"/>
              </a:rPr>
              <a:t> Wireframes are often used to gather feedback from stakeholders, team members, or clients early in the design process. This feedback can be used to refine and improve the design before moving on to more detailed design stages.</a:t>
            </a:r>
          </a:p>
        </p:txBody>
      </p:sp>
    </p:spTree>
    <p:extLst>
      <p:ext uri="{BB962C8B-B14F-4D97-AF65-F5344CB8AC3E}">
        <p14:creationId xmlns:p14="http://schemas.microsoft.com/office/powerpoint/2010/main" val="7144054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AF4653-A652-6AC8-C03E-0257F2EC9347}"/>
              </a:ext>
            </a:extLst>
          </p:cNvPr>
          <p:cNvSpPr txBox="1"/>
          <p:nvPr/>
        </p:nvSpPr>
        <p:spPr>
          <a:xfrm>
            <a:off x="88491" y="661414"/>
            <a:ext cx="11749548" cy="5575052"/>
          </a:xfrm>
          <a:prstGeom prst="rect">
            <a:avLst/>
          </a:prstGeom>
          <a:noFill/>
        </p:spPr>
        <p:txBody>
          <a:bodyPr wrap="square">
            <a:spAutoFit/>
          </a:bodyPr>
          <a:lstStyle/>
          <a:p>
            <a:pPr algn="just">
              <a:lnSpc>
                <a:spcPct val="150000"/>
              </a:lnSpc>
            </a:pPr>
            <a:r>
              <a:rPr lang="en-US" sz="2400" b="0" i="0" dirty="0">
                <a:solidFill>
                  <a:srgbClr val="374151"/>
                </a:solidFill>
                <a:effectLst/>
                <a:latin typeface="Söhne"/>
              </a:rPr>
              <a:t>Wireframes can be created using various tools, including pen and paper, digital sketching software, wireframing tools like Balsamiq, Adobe XD, Sketch, Figma, or even simple drawing applications. </a:t>
            </a:r>
          </a:p>
          <a:p>
            <a:pPr algn="just">
              <a:lnSpc>
                <a:spcPct val="150000"/>
              </a:lnSpc>
            </a:pPr>
            <a:r>
              <a:rPr lang="en-US" sz="2400" b="0" i="0" dirty="0">
                <a:solidFill>
                  <a:srgbClr val="374151"/>
                </a:solidFill>
                <a:effectLst/>
                <a:latin typeface="Söhne"/>
              </a:rPr>
              <a:t>They come in different levels of fidelity, from low-fidelity (simple sketches) to high-fidelity (more detailed and closer to the final design). The choice of fidelity depends on the project's stage and the specific goals of creating the wireframe.</a:t>
            </a:r>
          </a:p>
          <a:p>
            <a:pPr algn="just">
              <a:lnSpc>
                <a:spcPct val="150000"/>
              </a:lnSpc>
            </a:pPr>
            <a:endParaRPr lang="en-US" sz="2400" b="0" i="0" dirty="0">
              <a:solidFill>
                <a:srgbClr val="374151"/>
              </a:solidFill>
              <a:effectLst/>
              <a:latin typeface="Söhne"/>
            </a:endParaRPr>
          </a:p>
          <a:p>
            <a:pPr algn="just">
              <a:lnSpc>
                <a:spcPct val="150000"/>
              </a:lnSpc>
            </a:pPr>
            <a:r>
              <a:rPr lang="en-US" sz="2400" b="0" i="0" dirty="0">
                <a:solidFill>
                  <a:srgbClr val="374151"/>
                </a:solidFill>
                <a:effectLst/>
                <a:latin typeface="Söhne"/>
              </a:rPr>
              <a:t>Overall, wireframes play a crucial role in the design and development of digital products by providing a visual guide for the user experience and interface design, helping teams and stakeholders align on design decisions and ensuring a smoother development process.</a:t>
            </a:r>
          </a:p>
        </p:txBody>
      </p:sp>
    </p:spTree>
    <p:extLst>
      <p:ext uri="{BB962C8B-B14F-4D97-AF65-F5344CB8AC3E}">
        <p14:creationId xmlns:p14="http://schemas.microsoft.com/office/powerpoint/2010/main" val="260618014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5554A94-EF76-4B19-8481-38E17652F7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26" y="0"/>
            <a:ext cx="12182168" cy="6858000"/>
          </a:xfrm>
          <a:prstGeom prst="rect">
            <a:avLst/>
          </a:prstGeom>
        </p:spPr>
      </p:pic>
    </p:spTree>
    <p:extLst>
      <p:ext uri="{BB962C8B-B14F-4D97-AF65-F5344CB8AC3E}">
        <p14:creationId xmlns:p14="http://schemas.microsoft.com/office/powerpoint/2010/main" val="319194531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40628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22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2C8F8B-990E-AAD1-7428-507E1E692DB6}"/>
              </a:ext>
            </a:extLst>
          </p:cNvPr>
          <p:cNvSpPr txBox="1"/>
          <p:nvPr/>
        </p:nvSpPr>
        <p:spPr>
          <a:xfrm>
            <a:off x="334296" y="996560"/>
            <a:ext cx="11326762" cy="4154984"/>
          </a:xfrm>
          <a:prstGeom prst="rect">
            <a:avLst/>
          </a:prstGeom>
          <a:noFill/>
        </p:spPr>
        <p:txBody>
          <a:bodyPr wrap="square">
            <a:spAutoFit/>
          </a:bodyPr>
          <a:lstStyle/>
          <a:p>
            <a:pPr algn="just">
              <a:buFont typeface="+mj-lt"/>
              <a:buAutoNum type="arabicPeriod"/>
            </a:pPr>
            <a:r>
              <a:rPr lang="en-US" sz="2400" b="1" i="0" dirty="0">
                <a:solidFill>
                  <a:srgbClr val="374151"/>
                </a:solidFill>
                <a:effectLst/>
                <a:latin typeface="Söhne"/>
              </a:rPr>
              <a:t>Prototype:</a:t>
            </a:r>
            <a:r>
              <a:rPr lang="en-US" sz="2400" b="0" i="0" dirty="0">
                <a:solidFill>
                  <a:srgbClr val="374151"/>
                </a:solidFill>
                <a:effectLst/>
                <a:latin typeface="Söhne"/>
              </a:rPr>
              <a:t> Develop tangible representations of your ideas. Prototypes can be anything from simple sketches to physical models or interactive digital representations. The goal is to quickly and cheaply test ideas and gather feedback.</a:t>
            </a: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Test:</a:t>
            </a:r>
            <a:r>
              <a:rPr lang="en-US" sz="2400" b="0" i="0" dirty="0">
                <a:solidFill>
                  <a:srgbClr val="374151"/>
                </a:solidFill>
                <a:effectLst/>
                <a:latin typeface="Söhne"/>
              </a:rPr>
              <a:t> Gather feedback on the prototypes from users or stakeholders. This iterative process helps refine and improve the solutions, leading to better alignment with user needs.</a:t>
            </a:r>
          </a:p>
          <a:p>
            <a:pPr algn="just">
              <a:buFont typeface="+mj-lt"/>
              <a:buAutoNum type="arabicPeriod"/>
            </a:pPr>
            <a:endParaRPr lang="en-US" sz="2400" b="0" i="0" dirty="0">
              <a:solidFill>
                <a:srgbClr val="374151"/>
              </a:solidFill>
              <a:effectLst/>
              <a:latin typeface="Söhne"/>
            </a:endParaRPr>
          </a:p>
          <a:p>
            <a:pPr algn="just">
              <a:buFont typeface="+mj-lt"/>
              <a:buAutoNum type="arabicPeriod"/>
            </a:pPr>
            <a:r>
              <a:rPr lang="en-US" sz="2400" b="1" i="0" dirty="0">
                <a:solidFill>
                  <a:srgbClr val="374151"/>
                </a:solidFill>
                <a:effectLst/>
                <a:latin typeface="Söhne"/>
              </a:rPr>
              <a:t>Implement:</a:t>
            </a:r>
            <a:r>
              <a:rPr lang="en-US" sz="2400" b="0" i="0" dirty="0">
                <a:solidFill>
                  <a:srgbClr val="374151"/>
                </a:solidFill>
                <a:effectLst/>
                <a:latin typeface="Söhne"/>
              </a:rPr>
              <a:t> Once a solution has been refined and validated through testing, it can be implemented on a larger scale. This stage may involve scaling up the solution, launching a product, or integrating the solution into existing systems.</a:t>
            </a:r>
          </a:p>
        </p:txBody>
      </p:sp>
    </p:spTree>
    <p:extLst>
      <p:ext uri="{BB962C8B-B14F-4D97-AF65-F5344CB8AC3E}">
        <p14:creationId xmlns:p14="http://schemas.microsoft.com/office/powerpoint/2010/main" val="141585546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74632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57756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18219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77924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390723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765022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98140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34DB297-44A7-C771-014E-70F0417F9FDD}"/>
              </a:ext>
            </a:extLst>
          </p:cNvPr>
          <p:cNvSpPr txBox="1"/>
          <p:nvPr/>
        </p:nvSpPr>
        <p:spPr>
          <a:xfrm>
            <a:off x="412955" y="1206428"/>
            <a:ext cx="10903974" cy="2677656"/>
          </a:xfrm>
          <a:prstGeom prst="rect">
            <a:avLst/>
          </a:prstGeom>
          <a:noFill/>
        </p:spPr>
        <p:txBody>
          <a:bodyPr wrap="square">
            <a:spAutoFit/>
          </a:bodyPr>
          <a:lstStyle/>
          <a:p>
            <a:pPr algn="just"/>
            <a:r>
              <a:rPr lang="en-US" sz="2800" b="0" i="0" dirty="0">
                <a:solidFill>
                  <a:srgbClr val="374151"/>
                </a:solidFill>
                <a:effectLst/>
                <a:latin typeface="Söhne"/>
              </a:rPr>
              <a:t>One of the key principles of Design Thinking is its iterative nature. Teams often cycle through these stages multiple times, refining and improving their solutions based on ongoing feedback and insights. The methodology is known for fostering a user-centric and collaborative mindset, promoting innovation and the development of solutions that truly address the needs of the end-users.</a:t>
            </a:r>
            <a:endParaRPr lang="en-IN" sz="2800" dirty="0"/>
          </a:p>
        </p:txBody>
      </p:sp>
    </p:spTree>
    <p:extLst>
      <p:ext uri="{BB962C8B-B14F-4D97-AF65-F5344CB8AC3E}">
        <p14:creationId xmlns:p14="http://schemas.microsoft.com/office/powerpoint/2010/main" val="4185228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8F71CF-CFE1-33F1-EBCC-6D02CE4E13B1}"/>
              </a:ext>
            </a:extLst>
          </p:cNvPr>
          <p:cNvSpPr txBox="1"/>
          <p:nvPr/>
        </p:nvSpPr>
        <p:spPr>
          <a:xfrm>
            <a:off x="781050" y="409575"/>
            <a:ext cx="8515350" cy="523220"/>
          </a:xfrm>
          <a:prstGeom prst="rect">
            <a:avLst/>
          </a:prstGeom>
          <a:noFill/>
        </p:spPr>
        <p:txBody>
          <a:bodyPr wrap="square" rtlCol="0">
            <a:spAutoFit/>
          </a:bodyPr>
          <a:lstStyle/>
          <a:p>
            <a:r>
              <a:rPr lang="en-IN" sz="2800" b="1" dirty="0"/>
              <a:t>Basic Principle of design thinking</a:t>
            </a:r>
          </a:p>
        </p:txBody>
      </p:sp>
      <p:sp>
        <p:nvSpPr>
          <p:cNvPr id="3" name="TextBox 2">
            <a:extLst>
              <a:ext uri="{FF2B5EF4-FFF2-40B4-BE49-F238E27FC236}">
                <a16:creationId xmlns:a16="http://schemas.microsoft.com/office/drawing/2014/main" id="{3509FF84-A035-384C-A37F-924A4F273E5A}"/>
              </a:ext>
            </a:extLst>
          </p:cNvPr>
          <p:cNvSpPr txBox="1"/>
          <p:nvPr/>
        </p:nvSpPr>
        <p:spPr>
          <a:xfrm>
            <a:off x="781050" y="1247775"/>
            <a:ext cx="9182100" cy="2308324"/>
          </a:xfrm>
          <a:prstGeom prst="rect">
            <a:avLst/>
          </a:prstGeom>
          <a:noFill/>
        </p:spPr>
        <p:txBody>
          <a:bodyPr wrap="square" rtlCol="0">
            <a:spAutoFit/>
          </a:bodyPr>
          <a:lstStyle/>
          <a:p>
            <a:pPr marL="342900" indent="-342900">
              <a:buAutoNum type="arabicPeriod"/>
            </a:pPr>
            <a:r>
              <a:rPr lang="en-IN" dirty="0"/>
              <a:t>Way to develop new ideas to challenges</a:t>
            </a:r>
          </a:p>
          <a:p>
            <a:pPr marL="342900" indent="-342900">
              <a:buAutoNum type="arabicPeriod"/>
            </a:pPr>
            <a:r>
              <a:rPr lang="en-IN" dirty="0"/>
              <a:t>Trial and Error</a:t>
            </a:r>
          </a:p>
          <a:p>
            <a:pPr marL="342900" indent="-342900">
              <a:buAutoNum type="arabicPeriod"/>
            </a:pPr>
            <a:r>
              <a:rPr lang="en-IN" dirty="0"/>
              <a:t>Team focus</a:t>
            </a:r>
          </a:p>
          <a:p>
            <a:pPr marL="342900" indent="-342900">
              <a:buAutoNum type="arabicPeriod"/>
            </a:pPr>
            <a:r>
              <a:rPr lang="en-IN" dirty="0"/>
              <a:t>Time boxing</a:t>
            </a:r>
          </a:p>
          <a:p>
            <a:pPr marL="342900" indent="-342900">
              <a:buAutoNum type="arabicPeriod"/>
            </a:pPr>
            <a:r>
              <a:rPr lang="en-IN" dirty="0"/>
              <a:t>Challenge</a:t>
            </a:r>
          </a:p>
          <a:p>
            <a:pPr marL="342900" indent="-342900">
              <a:buAutoNum type="arabicPeriod"/>
            </a:pPr>
            <a:r>
              <a:rPr lang="en-IN" dirty="0"/>
              <a:t>Stakeholder focus</a:t>
            </a:r>
          </a:p>
          <a:p>
            <a:pPr marL="342900" indent="-342900">
              <a:buAutoNum type="arabicPeriod"/>
            </a:pPr>
            <a:r>
              <a:rPr lang="en-IN" dirty="0"/>
              <a:t>Cost effective</a:t>
            </a:r>
          </a:p>
          <a:p>
            <a:pPr marL="342900" indent="-342900">
              <a:buAutoNum type="arabicPeriod"/>
            </a:pPr>
            <a:r>
              <a:rPr lang="en-IN" dirty="0"/>
              <a:t>Be Agile</a:t>
            </a:r>
          </a:p>
        </p:txBody>
      </p:sp>
    </p:spTree>
    <p:extLst>
      <p:ext uri="{BB962C8B-B14F-4D97-AF65-F5344CB8AC3E}">
        <p14:creationId xmlns:p14="http://schemas.microsoft.com/office/powerpoint/2010/main" val="38851644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78F71CF-CFE1-33F1-EBCC-6D02CE4E13B1}"/>
              </a:ext>
            </a:extLst>
          </p:cNvPr>
          <p:cNvSpPr txBox="1"/>
          <p:nvPr/>
        </p:nvSpPr>
        <p:spPr>
          <a:xfrm>
            <a:off x="781050" y="409575"/>
            <a:ext cx="8515350" cy="523220"/>
          </a:xfrm>
          <a:prstGeom prst="rect">
            <a:avLst/>
          </a:prstGeom>
          <a:noFill/>
        </p:spPr>
        <p:txBody>
          <a:bodyPr wrap="square" rtlCol="0">
            <a:spAutoFit/>
          </a:bodyPr>
          <a:lstStyle/>
          <a:p>
            <a:r>
              <a:rPr lang="en-IN" sz="2800" b="1" dirty="0"/>
              <a:t>How might We?</a:t>
            </a:r>
          </a:p>
        </p:txBody>
      </p:sp>
      <p:sp>
        <p:nvSpPr>
          <p:cNvPr id="3" name="TextBox 2">
            <a:extLst>
              <a:ext uri="{FF2B5EF4-FFF2-40B4-BE49-F238E27FC236}">
                <a16:creationId xmlns:a16="http://schemas.microsoft.com/office/drawing/2014/main" id="{3509FF84-A035-384C-A37F-924A4F273E5A}"/>
              </a:ext>
            </a:extLst>
          </p:cNvPr>
          <p:cNvSpPr txBox="1"/>
          <p:nvPr/>
        </p:nvSpPr>
        <p:spPr>
          <a:xfrm>
            <a:off x="781050" y="1247775"/>
            <a:ext cx="9182100" cy="2308324"/>
          </a:xfrm>
          <a:prstGeom prst="rect">
            <a:avLst/>
          </a:prstGeom>
          <a:noFill/>
        </p:spPr>
        <p:txBody>
          <a:bodyPr wrap="square" rtlCol="0">
            <a:spAutoFit/>
          </a:bodyPr>
          <a:lstStyle/>
          <a:p>
            <a:pPr marL="342900" indent="-342900">
              <a:buAutoNum type="arabicPeriod"/>
            </a:pPr>
            <a:r>
              <a:rPr lang="en-IN" dirty="0"/>
              <a:t>How might we do something?</a:t>
            </a:r>
          </a:p>
          <a:p>
            <a:pPr marL="342900" indent="-342900">
              <a:buAutoNum type="arabicPeriod"/>
            </a:pPr>
            <a:r>
              <a:rPr lang="en-IN" dirty="0"/>
              <a:t>How might we solve someone’s need</a:t>
            </a:r>
          </a:p>
          <a:p>
            <a:pPr marL="342900" indent="-342900">
              <a:buAutoNum type="arabicPeriod"/>
            </a:pPr>
            <a:endParaRPr lang="en-IN" dirty="0"/>
          </a:p>
          <a:p>
            <a:pPr marL="342900" indent="-342900">
              <a:buAutoNum type="arabicPeriod"/>
            </a:pPr>
            <a:endParaRPr lang="en-IN" dirty="0"/>
          </a:p>
          <a:p>
            <a:pPr marL="342900" indent="-342900">
              <a:buAutoNum type="arabicPeriod"/>
            </a:pPr>
            <a:endParaRPr lang="en-IN" dirty="0"/>
          </a:p>
          <a:p>
            <a:pPr marL="342900" indent="-342900">
              <a:buAutoNum type="arabicPeriod"/>
            </a:pPr>
            <a:endParaRPr lang="en-IN" dirty="0"/>
          </a:p>
          <a:p>
            <a:pPr marL="342900" indent="-342900">
              <a:buAutoNum type="arabicPeriod"/>
            </a:pPr>
            <a:r>
              <a:rPr lang="en-IN" dirty="0"/>
              <a:t>How might we design the perfect toaster?</a:t>
            </a:r>
          </a:p>
          <a:p>
            <a:pPr marL="342900" indent="-342900">
              <a:buAutoNum type="arabicPeriod"/>
            </a:pPr>
            <a:endParaRPr lang="en-IN" dirty="0"/>
          </a:p>
        </p:txBody>
      </p:sp>
    </p:spTree>
    <p:extLst>
      <p:ext uri="{BB962C8B-B14F-4D97-AF65-F5344CB8AC3E}">
        <p14:creationId xmlns:p14="http://schemas.microsoft.com/office/powerpoint/2010/main" val="9895663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3175</TotalTime>
  <Words>5009</Words>
  <Application>Microsoft Office PowerPoint</Application>
  <PresentationFormat>Widescreen</PresentationFormat>
  <Paragraphs>311</Paragraphs>
  <Slides>66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66</vt:i4>
      </vt:variant>
    </vt:vector>
  </HeadingPairs>
  <TitlesOfParts>
    <vt:vector size="72" baseType="lpstr">
      <vt:lpstr>Aptos</vt:lpstr>
      <vt:lpstr>Arial</vt:lpstr>
      <vt:lpstr>Calibri</vt:lpstr>
      <vt:lpstr>Calibri Light</vt:lpstr>
      <vt:lpstr>Söhne</vt:lpstr>
      <vt:lpstr>Office Theme</vt:lpstr>
      <vt:lpstr>Design Thinking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Thinking</dc:title>
  <dc:creator>RENI VARGHESE</dc:creator>
  <cp:lastModifiedBy>RENI VARGHESE</cp:lastModifiedBy>
  <cp:revision>23</cp:revision>
  <dcterms:created xsi:type="dcterms:W3CDTF">2023-12-07T13:24:17Z</dcterms:created>
  <dcterms:modified xsi:type="dcterms:W3CDTF">2024-01-17T17:02:24Z</dcterms:modified>
</cp:coreProperties>
</file>

<file path=docProps/thumbnail.jpeg>
</file>